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Lst>
  <p:handoutMasterIdLst>
    <p:handoutMasterId r:id="rId31"/>
  </p:handoutMasterIdLst>
  <p:sldIdLst>
    <p:sldId id="256" r:id="rId2"/>
    <p:sldId id="261" r:id="rId3"/>
    <p:sldId id="259" r:id="rId4"/>
    <p:sldId id="262" r:id="rId5"/>
    <p:sldId id="263" r:id="rId6"/>
    <p:sldId id="264" r:id="rId7"/>
    <p:sldId id="266" r:id="rId8"/>
    <p:sldId id="267" r:id="rId9"/>
    <p:sldId id="268" r:id="rId10"/>
    <p:sldId id="269" r:id="rId11"/>
    <p:sldId id="270" r:id="rId12"/>
    <p:sldId id="271" r:id="rId13"/>
    <p:sldId id="272" r:id="rId14"/>
    <p:sldId id="273" r:id="rId15"/>
    <p:sldId id="274" r:id="rId16"/>
    <p:sldId id="276" r:id="rId17"/>
    <p:sldId id="277" r:id="rId18"/>
    <p:sldId id="278" r:id="rId19"/>
    <p:sldId id="289" r:id="rId20"/>
    <p:sldId id="279" r:id="rId21"/>
    <p:sldId id="280" r:id="rId22"/>
    <p:sldId id="281" r:id="rId23"/>
    <p:sldId id="282" r:id="rId24"/>
    <p:sldId id="283" r:id="rId25"/>
    <p:sldId id="284" r:id="rId26"/>
    <p:sldId id="285" r:id="rId27"/>
    <p:sldId id="286" r:id="rId28"/>
    <p:sldId id="287" r:id="rId29"/>
    <p:sldId id="290" r:id="rId30"/>
  </p:sldIdLst>
  <p:sldSz cx="9717088" cy="7286625"/>
  <p:notesSz cx="9144000" cy="6858000"/>
  <p:defaultTextStyle>
    <a:defPPr>
      <a:defRPr lang="ru-RU"/>
    </a:defPPr>
    <a:lvl1pPr marL="0" algn="l" defTabSz="971550" rtl="0" eaLnBrk="1" latinLnBrk="0" hangingPunct="1">
      <a:defRPr sz="1900" kern="1200">
        <a:solidFill>
          <a:schemeClr val="tx1"/>
        </a:solidFill>
        <a:latin typeface="+mn-lt"/>
        <a:ea typeface="+mn-ea"/>
        <a:cs typeface="+mn-cs"/>
      </a:defRPr>
    </a:lvl1pPr>
    <a:lvl2pPr marL="485775" algn="l" defTabSz="971550" rtl="0" eaLnBrk="1" latinLnBrk="0" hangingPunct="1">
      <a:defRPr sz="1900" kern="1200">
        <a:solidFill>
          <a:schemeClr val="tx1"/>
        </a:solidFill>
        <a:latin typeface="+mn-lt"/>
        <a:ea typeface="+mn-ea"/>
        <a:cs typeface="+mn-cs"/>
      </a:defRPr>
    </a:lvl2pPr>
    <a:lvl3pPr marL="971550" algn="l" defTabSz="971550" rtl="0" eaLnBrk="1" latinLnBrk="0" hangingPunct="1">
      <a:defRPr sz="1900" kern="1200">
        <a:solidFill>
          <a:schemeClr val="tx1"/>
        </a:solidFill>
        <a:latin typeface="+mn-lt"/>
        <a:ea typeface="+mn-ea"/>
        <a:cs typeface="+mn-cs"/>
      </a:defRPr>
    </a:lvl3pPr>
    <a:lvl4pPr marL="1457325" algn="l" defTabSz="971550" rtl="0" eaLnBrk="1" latinLnBrk="0" hangingPunct="1">
      <a:defRPr sz="1900" kern="1200">
        <a:solidFill>
          <a:schemeClr val="tx1"/>
        </a:solidFill>
        <a:latin typeface="+mn-lt"/>
        <a:ea typeface="+mn-ea"/>
        <a:cs typeface="+mn-cs"/>
      </a:defRPr>
    </a:lvl4pPr>
    <a:lvl5pPr marL="1943100" algn="l" defTabSz="971550" rtl="0" eaLnBrk="1" latinLnBrk="0" hangingPunct="1">
      <a:defRPr sz="1900" kern="1200">
        <a:solidFill>
          <a:schemeClr val="tx1"/>
        </a:solidFill>
        <a:latin typeface="+mn-lt"/>
        <a:ea typeface="+mn-ea"/>
        <a:cs typeface="+mn-cs"/>
      </a:defRPr>
    </a:lvl5pPr>
    <a:lvl6pPr marL="2428875" algn="l" defTabSz="971550" rtl="0" eaLnBrk="1" latinLnBrk="0" hangingPunct="1">
      <a:defRPr sz="1900" kern="1200">
        <a:solidFill>
          <a:schemeClr val="tx1"/>
        </a:solidFill>
        <a:latin typeface="+mn-lt"/>
        <a:ea typeface="+mn-ea"/>
        <a:cs typeface="+mn-cs"/>
      </a:defRPr>
    </a:lvl6pPr>
    <a:lvl7pPr marL="2914650" algn="l" defTabSz="971550" rtl="0" eaLnBrk="1" latinLnBrk="0" hangingPunct="1">
      <a:defRPr sz="1900" kern="1200">
        <a:solidFill>
          <a:schemeClr val="tx1"/>
        </a:solidFill>
        <a:latin typeface="+mn-lt"/>
        <a:ea typeface="+mn-ea"/>
        <a:cs typeface="+mn-cs"/>
      </a:defRPr>
    </a:lvl7pPr>
    <a:lvl8pPr marL="3400425" algn="l" defTabSz="971550" rtl="0" eaLnBrk="1" latinLnBrk="0" hangingPunct="1">
      <a:defRPr sz="1900" kern="1200">
        <a:solidFill>
          <a:schemeClr val="tx1"/>
        </a:solidFill>
        <a:latin typeface="+mn-lt"/>
        <a:ea typeface="+mn-ea"/>
        <a:cs typeface="+mn-cs"/>
      </a:defRPr>
    </a:lvl8pPr>
    <a:lvl9pPr marL="3886200" algn="l" defTabSz="971550" rtl="0" eaLnBrk="1" latinLnBrk="0" hangingPunct="1">
      <a:defRPr sz="19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СапроноваОльга" initials="СО" lastIdx="95" clrIdx="0"/>
  <p:cmAuthor id="1" name="ШибиновАртём" initials="ША"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AF1E1B"/>
    <a:srgbClr val="686566"/>
    <a:srgbClr val="EF5D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882" y="-630"/>
      </p:cViewPr>
      <p:guideLst>
        <p:guide orient="horz" pos="2295"/>
        <p:guide pos="306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7B9CC312-20E2-4A70-94EE-3EB5DB75D550}" type="datetimeFigureOut">
              <a:rPr lang="ru-RU" smtClean="0"/>
              <a:t>20.08.2019</a:t>
            </a:fld>
            <a:endParaRPr lang="ru-RU"/>
          </a:p>
        </p:txBody>
      </p:sp>
      <p:sp>
        <p:nvSpPr>
          <p:cNvPr id="4" name="Нижний колонтитул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1030A469-4DC3-4FAB-B89F-7E18C5D4ADA2}" type="slidenum">
              <a:rPr lang="ru-RU" smtClean="0"/>
              <a:t>‹#›</a:t>
            </a:fld>
            <a:endParaRPr lang="ru-RU"/>
          </a:p>
        </p:txBody>
      </p:sp>
    </p:spTree>
    <p:extLst>
      <p:ext uri="{BB962C8B-B14F-4D97-AF65-F5344CB8AC3E}">
        <p14:creationId xmlns:p14="http://schemas.microsoft.com/office/powerpoint/2010/main" val="280958025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Пустой слайд">
    <p:spTree>
      <p:nvGrpSpPr>
        <p:cNvPr id="1" name=""/>
        <p:cNvGrpSpPr/>
        <p:nvPr/>
      </p:nvGrpSpPr>
      <p:grpSpPr>
        <a:xfrm>
          <a:off x="0" y="0"/>
          <a:ext cx="0" cy="0"/>
          <a:chOff x="0" y="0"/>
          <a:chExt cx="0" cy="0"/>
        </a:xfrm>
      </p:grpSpPr>
      <p:sp>
        <p:nvSpPr>
          <p:cNvPr id="6" name="TextBox 5"/>
          <p:cNvSpPr txBox="1"/>
          <p:nvPr userDrawn="1"/>
        </p:nvSpPr>
        <p:spPr>
          <a:xfrm>
            <a:off x="0" y="258936"/>
            <a:ext cx="873442" cy="338554"/>
          </a:xfrm>
          <a:prstGeom prst="rect">
            <a:avLst/>
          </a:prstGeom>
          <a:noFill/>
        </p:spPr>
        <p:txBody>
          <a:bodyPr wrap="square" rtlCol="0">
            <a:spAutoFit/>
          </a:bodyPr>
          <a:lstStyle/>
          <a:p>
            <a:pPr algn="ctr"/>
            <a:fld id="{BB75C3B4-6CD4-480B-8C4E-8E1F2048E456}" type="slidenum">
              <a:rPr lang="ru-RU" sz="1600" smtClean="0">
                <a:solidFill>
                  <a:schemeClr val="bg1"/>
                </a:solidFill>
                <a:latin typeface="Roboto" pitchFamily="2" charset="0"/>
                <a:ea typeface="Roboto" pitchFamily="2" charset="0"/>
                <a:cs typeface="Roboto" pitchFamily="2" charset="0"/>
              </a:rPr>
              <a:pPr algn="ctr"/>
              <a:t>‹#›</a:t>
            </a:fld>
            <a:endParaRPr lang="ru-RU" sz="1600" dirty="0">
              <a:solidFill>
                <a:schemeClr val="bg1"/>
              </a:solidFill>
              <a:latin typeface="Roboto" pitchFamily="2" charset="0"/>
              <a:ea typeface="Roboto" pitchFamily="2" charset="0"/>
              <a:cs typeface="Roboto" pitchFamily="2" charset="0"/>
            </a:endParaRPr>
          </a:p>
        </p:txBody>
      </p:sp>
      <p:sp>
        <p:nvSpPr>
          <p:cNvPr id="7" name="Прямоугольник 6"/>
          <p:cNvSpPr/>
          <p:nvPr userDrawn="1"/>
        </p:nvSpPr>
        <p:spPr>
          <a:xfrm>
            <a:off x="1258144" y="64398"/>
            <a:ext cx="7920880" cy="338554"/>
          </a:xfrm>
          <a:prstGeom prst="rect">
            <a:avLst/>
          </a:prstGeom>
        </p:spPr>
        <p:txBody>
          <a:bodyPr wrap="square">
            <a:spAutoFit/>
          </a:bodyPr>
          <a:lstStyle/>
          <a:p>
            <a:r>
              <a:rPr lang="ru-RU" sz="1600" dirty="0" smtClean="0">
                <a:solidFill>
                  <a:schemeClr val="bg1"/>
                </a:solidFill>
                <a:latin typeface="Roboto" pitchFamily="2" charset="0"/>
                <a:ea typeface="Roboto" pitchFamily="2" charset="0"/>
                <a:cs typeface="Roboto" pitchFamily="2" charset="0"/>
              </a:rPr>
              <a:t>МУЛЬТИМЕДИЙНОЕ ПОСОБИЕ ДЛЯ ОБУЧЕНИЯ ИНТЕРВЬЮВЕРОВ</a:t>
            </a:r>
            <a:endParaRPr lang="ru-RU" sz="1600" dirty="0">
              <a:solidFill>
                <a:schemeClr val="bg1"/>
              </a:solidFill>
              <a:latin typeface="Roboto" pitchFamily="2" charset="0"/>
              <a:ea typeface="Roboto" pitchFamily="2" charset="0"/>
              <a:cs typeface="Roboto" pitchFamily="2" charset="0"/>
            </a:endParaRPr>
          </a:p>
        </p:txBody>
      </p:sp>
      <p:sp>
        <p:nvSpPr>
          <p:cNvPr id="15" name="Текст 14"/>
          <p:cNvSpPr>
            <a:spLocks noGrp="1"/>
          </p:cNvSpPr>
          <p:nvPr>
            <p:ph type="body" sz="quarter" idx="10" hasCustomPrompt="1"/>
          </p:nvPr>
        </p:nvSpPr>
        <p:spPr>
          <a:xfrm>
            <a:off x="1978025" y="546968"/>
            <a:ext cx="6480919" cy="216024"/>
          </a:xfrm>
          <a:prstGeom prst="rect">
            <a:avLst/>
          </a:prstGeom>
        </p:spPr>
        <p:txBody>
          <a:bodyPr/>
          <a:lstStyle>
            <a:lvl1pPr marL="0" indent="0">
              <a:tabLst/>
              <a:defRPr sz="1200" baseline="0"/>
            </a:lvl1pPr>
          </a:lstStyle>
          <a:p>
            <a:pPr lvl="0"/>
            <a:r>
              <a:rPr lang="ru-RU" dirty="0" smtClean="0"/>
              <a:t>Заголовок слайда</a:t>
            </a:r>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Слайд с текс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8144" y="1411064"/>
            <a:ext cx="7200799" cy="743248"/>
          </a:xfrm>
          <a:prstGeom prst="rect">
            <a:avLst/>
          </a:prstGeom>
        </p:spPr>
        <p:txBody>
          <a:bodyPr/>
          <a:lstStyle/>
          <a:p>
            <a:r>
              <a:rPr lang="ru-RU" dirty="0" smtClean="0"/>
              <a:t>Образец заголовка</a:t>
            </a:r>
            <a:endParaRPr lang="ru-RU" dirty="0"/>
          </a:p>
        </p:txBody>
      </p:sp>
      <p:sp>
        <p:nvSpPr>
          <p:cNvPr id="8" name="Текст 7"/>
          <p:cNvSpPr>
            <a:spLocks noGrp="1"/>
          </p:cNvSpPr>
          <p:nvPr>
            <p:ph type="body" sz="quarter" idx="10"/>
          </p:nvPr>
        </p:nvSpPr>
        <p:spPr>
          <a:xfrm>
            <a:off x="1258144" y="2275160"/>
            <a:ext cx="7199312" cy="3240087"/>
          </a:xfrm>
          <a:prstGeom prst="rect">
            <a:avLst/>
          </a:prstGeom>
        </p:spPr>
        <p:txBody>
          <a:bodyPr/>
          <a:lstStyle/>
          <a:p>
            <a:pPr lvl="0"/>
            <a:r>
              <a:rPr lang="ru-RU" dirty="0" smtClean="0"/>
              <a:t>Образец текста</a:t>
            </a:r>
          </a:p>
        </p:txBody>
      </p:sp>
      <p:sp>
        <p:nvSpPr>
          <p:cNvPr id="9" name="Текст 14"/>
          <p:cNvSpPr>
            <a:spLocks noGrp="1"/>
          </p:cNvSpPr>
          <p:nvPr>
            <p:ph type="body" sz="quarter" idx="11" hasCustomPrompt="1"/>
          </p:nvPr>
        </p:nvSpPr>
        <p:spPr>
          <a:xfrm>
            <a:off x="1978025" y="546968"/>
            <a:ext cx="6480919" cy="216024"/>
          </a:xfrm>
          <a:prstGeom prst="rect">
            <a:avLst/>
          </a:prstGeom>
        </p:spPr>
        <p:txBody>
          <a:bodyPr/>
          <a:lstStyle>
            <a:lvl1pPr marL="0" indent="0">
              <a:defRPr sz="1200" baseline="0"/>
            </a:lvl1pPr>
          </a:lstStyle>
          <a:p>
            <a:pPr lvl="0"/>
            <a:r>
              <a:rPr lang="ru-RU" dirty="0" smtClean="0"/>
              <a:t>Заголовок слайда</a:t>
            </a:r>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Слайд с текстом и изображение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8144" y="1411064"/>
            <a:ext cx="7200799" cy="743248"/>
          </a:xfrm>
          <a:prstGeom prst="rect">
            <a:avLst/>
          </a:prstGeom>
        </p:spPr>
        <p:txBody>
          <a:bodyPr/>
          <a:lstStyle/>
          <a:p>
            <a:r>
              <a:rPr lang="ru-RU" dirty="0" smtClean="0"/>
              <a:t>Образец заголовка</a:t>
            </a:r>
            <a:endParaRPr lang="ru-RU" dirty="0"/>
          </a:p>
        </p:txBody>
      </p:sp>
      <p:sp>
        <p:nvSpPr>
          <p:cNvPr id="8" name="Текст 7"/>
          <p:cNvSpPr>
            <a:spLocks noGrp="1"/>
          </p:cNvSpPr>
          <p:nvPr>
            <p:ph type="body" sz="quarter" idx="10"/>
          </p:nvPr>
        </p:nvSpPr>
        <p:spPr>
          <a:xfrm>
            <a:off x="1258144" y="2275161"/>
            <a:ext cx="7199312" cy="1800200"/>
          </a:xfrm>
          <a:prstGeom prst="rect">
            <a:avLst/>
          </a:prstGeom>
        </p:spPr>
        <p:txBody>
          <a:bodyPr/>
          <a:lstStyle/>
          <a:p>
            <a:pPr lvl="0"/>
            <a:r>
              <a:rPr lang="ru-RU" dirty="0" smtClean="0"/>
              <a:t>Образец текста</a:t>
            </a:r>
          </a:p>
        </p:txBody>
      </p:sp>
      <p:sp>
        <p:nvSpPr>
          <p:cNvPr id="9" name="Текст 14"/>
          <p:cNvSpPr>
            <a:spLocks noGrp="1"/>
          </p:cNvSpPr>
          <p:nvPr>
            <p:ph type="body" sz="quarter" idx="11" hasCustomPrompt="1"/>
          </p:nvPr>
        </p:nvSpPr>
        <p:spPr>
          <a:xfrm>
            <a:off x="1978025" y="546968"/>
            <a:ext cx="6480919" cy="216024"/>
          </a:xfrm>
          <a:prstGeom prst="rect">
            <a:avLst/>
          </a:prstGeom>
        </p:spPr>
        <p:txBody>
          <a:bodyPr/>
          <a:lstStyle>
            <a:lvl1pPr marL="0" indent="0">
              <a:defRPr sz="1200" baseline="0"/>
            </a:lvl1pPr>
          </a:lstStyle>
          <a:p>
            <a:pPr lvl="0"/>
            <a:r>
              <a:rPr lang="ru-RU" dirty="0" smtClean="0"/>
              <a:t>Заголовок слайда</a:t>
            </a:r>
            <a:endParaRPr lang="ru-RU" dirty="0"/>
          </a:p>
        </p:txBody>
      </p:sp>
      <p:sp>
        <p:nvSpPr>
          <p:cNvPr id="6" name="Рисунок 5"/>
          <p:cNvSpPr>
            <a:spLocks noGrp="1"/>
          </p:cNvSpPr>
          <p:nvPr>
            <p:ph type="pic" sz="quarter" idx="12"/>
          </p:nvPr>
        </p:nvSpPr>
        <p:spPr>
          <a:xfrm>
            <a:off x="6658744" y="4723433"/>
            <a:ext cx="1799456" cy="1799606"/>
          </a:xfrm>
          <a:prstGeom prst="rect">
            <a:avLst/>
          </a:prstGeom>
        </p:spPr>
        <p:txBody>
          <a:bodyPr/>
          <a:lstStyle/>
          <a:p>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Слайд со списк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8144" y="1411064"/>
            <a:ext cx="7200799" cy="743248"/>
          </a:xfrm>
          <a:prstGeom prst="rect">
            <a:avLst/>
          </a:prstGeom>
        </p:spPr>
        <p:txBody>
          <a:bodyPr/>
          <a:lstStyle/>
          <a:p>
            <a:r>
              <a:rPr lang="ru-RU" dirty="0" smtClean="0"/>
              <a:t>Образец заголовка</a:t>
            </a:r>
            <a:endParaRPr lang="ru-RU" dirty="0"/>
          </a:p>
        </p:txBody>
      </p:sp>
      <p:sp>
        <p:nvSpPr>
          <p:cNvPr id="8" name="Текст 7"/>
          <p:cNvSpPr>
            <a:spLocks noGrp="1"/>
          </p:cNvSpPr>
          <p:nvPr>
            <p:ph type="body" sz="quarter" idx="10" hasCustomPrompt="1"/>
          </p:nvPr>
        </p:nvSpPr>
        <p:spPr>
          <a:xfrm>
            <a:off x="1258888" y="2274888"/>
            <a:ext cx="7199312" cy="3529012"/>
          </a:xfrm>
          <a:prstGeom prst="rect">
            <a:avLst/>
          </a:prstGeom>
        </p:spPr>
        <p:txBody>
          <a:bodyPr/>
          <a:lstStyle>
            <a:lvl1pPr marL="177800" indent="-177800">
              <a:buFontTx/>
              <a:buBlip>
                <a:blip r:embed="rId2"/>
              </a:buBlip>
              <a:tabLst>
                <a:tab pos="93663" algn="l"/>
              </a:tabLst>
              <a:defRPr/>
            </a:lvl1pPr>
          </a:lstStyle>
          <a:p>
            <a:pPr lvl="0"/>
            <a:r>
              <a:rPr lang="ru-RU" dirty="0" smtClean="0"/>
              <a:t>Образец списка</a:t>
            </a:r>
          </a:p>
          <a:p>
            <a:pPr lvl="0"/>
            <a:endParaRPr lang="ru-RU" dirty="0"/>
          </a:p>
        </p:txBody>
      </p:sp>
      <p:sp>
        <p:nvSpPr>
          <p:cNvPr id="9" name="Текст 14"/>
          <p:cNvSpPr>
            <a:spLocks noGrp="1"/>
          </p:cNvSpPr>
          <p:nvPr>
            <p:ph type="body" sz="quarter" idx="11" hasCustomPrompt="1"/>
          </p:nvPr>
        </p:nvSpPr>
        <p:spPr>
          <a:xfrm>
            <a:off x="1978025" y="546968"/>
            <a:ext cx="6480919" cy="216024"/>
          </a:xfrm>
          <a:prstGeom prst="rect">
            <a:avLst/>
          </a:prstGeom>
        </p:spPr>
        <p:txBody>
          <a:bodyPr/>
          <a:lstStyle>
            <a:lvl1pPr marL="0" indent="0">
              <a:defRPr sz="1200" baseline="0"/>
            </a:lvl1pPr>
          </a:lstStyle>
          <a:p>
            <a:pPr lvl="0"/>
            <a:r>
              <a:rPr lang="ru-RU" dirty="0" smtClean="0"/>
              <a:t>Заголовок слайда</a:t>
            </a:r>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Титульный слайд">
    <p:spTree>
      <p:nvGrpSpPr>
        <p:cNvPr id="1" name=""/>
        <p:cNvGrpSpPr/>
        <p:nvPr/>
      </p:nvGrpSpPr>
      <p:grpSpPr>
        <a:xfrm>
          <a:off x="0" y="0"/>
          <a:ext cx="0" cy="0"/>
          <a:chOff x="0" y="0"/>
          <a:chExt cx="0" cy="0"/>
        </a:xfrm>
      </p:grpSpPr>
      <p:cxnSp>
        <p:nvCxnSpPr>
          <p:cNvPr id="5" name="Прямая соединительная линия 4"/>
          <p:cNvCxnSpPr/>
          <p:nvPr userDrawn="1"/>
        </p:nvCxnSpPr>
        <p:spPr>
          <a:xfrm>
            <a:off x="1906216" y="2779216"/>
            <a:ext cx="6120680" cy="0"/>
          </a:xfrm>
          <a:prstGeom prst="line">
            <a:avLst/>
          </a:prstGeom>
          <a:ln w="19050">
            <a:solidFill>
              <a:srgbClr val="EF5D59"/>
            </a:solidFill>
          </a:ln>
        </p:spPr>
        <p:style>
          <a:lnRef idx="1">
            <a:schemeClr val="accent1"/>
          </a:lnRef>
          <a:fillRef idx="0">
            <a:schemeClr val="accent1"/>
          </a:fillRef>
          <a:effectRef idx="0">
            <a:schemeClr val="accent1"/>
          </a:effectRef>
          <a:fontRef idx="minor">
            <a:schemeClr val="tx1"/>
          </a:fontRef>
        </p:style>
      </p:cxnSp>
      <p:pic>
        <p:nvPicPr>
          <p:cNvPr id="6" name="Picture 5" descr="\\nas17\Work\Projects_III\Rosstat-4 (Бюджет времени)\Designer\Изображения из презентаций\Все_документы.png"/>
          <p:cNvPicPr>
            <a:picLocks noChangeAspect="1" noChangeArrowheads="1"/>
          </p:cNvPicPr>
          <p:nvPr userDrawn="1"/>
        </p:nvPicPr>
        <p:blipFill>
          <a:blip r:embed="rId2" cstate="print"/>
          <a:srcRect/>
          <a:stretch>
            <a:fillRect/>
          </a:stretch>
        </p:blipFill>
        <p:spPr bwMode="auto">
          <a:xfrm>
            <a:off x="6154688" y="4363392"/>
            <a:ext cx="1839653" cy="1740595"/>
          </a:xfrm>
          <a:prstGeom prst="rect">
            <a:avLst/>
          </a:prstGeom>
          <a:noFill/>
        </p:spPr>
      </p:pic>
      <p:sp>
        <p:nvSpPr>
          <p:cNvPr id="8" name="Текст 7"/>
          <p:cNvSpPr>
            <a:spLocks noGrp="1"/>
          </p:cNvSpPr>
          <p:nvPr>
            <p:ph type="body" sz="quarter" idx="10" hasCustomPrompt="1"/>
          </p:nvPr>
        </p:nvSpPr>
        <p:spPr>
          <a:xfrm>
            <a:off x="1906216" y="1699096"/>
            <a:ext cx="4824412" cy="792163"/>
          </a:xfrm>
          <a:prstGeom prst="rect">
            <a:avLst/>
          </a:prstGeom>
        </p:spPr>
        <p:txBody>
          <a:bodyPr/>
          <a:lstStyle>
            <a:lvl1pPr>
              <a:defRPr sz="4400">
                <a:solidFill>
                  <a:srgbClr val="AF1E1B"/>
                </a:solidFill>
              </a:defRPr>
            </a:lvl1pPr>
          </a:lstStyle>
          <a:p>
            <a:pPr lvl="0"/>
            <a:r>
              <a:rPr lang="ru-RU" dirty="0" smtClean="0"/>
              <a:t>Лекция №</a:t>
            </a:r>
            <a:endParaRPr lang="ru-RU" dirty="0"/>
          </a:p>
        </p:txBody>
      </p:sp>
      <p:sp>
        <p:nvSpPr>
          <p:cNvPr id="10" name="Текст 9"/>
          <p:cNvSpPr>
            <a:spLocks noGrp="1"/>
          </p:cNvSpPr>
          <p:nvPr>
            <p:ph type="body" sz="quarter" idx="11" hasCustomPrompt="1"/>
          </p:nvPr>
        </p:nvSpPr>
        <p:spPr>
          <a:xfrm>
            <a:off x="1978025" y="3138488"/>
            <a:ext cx="5761038" cy="433387"/>
          </a:xfrm>
          <a:prstGeom prst="rect">
            <a:avLst/>
          </a:prstGeom>
        </p:spPr>
        <p:txBody>
          <a:bodyPr/>
          <a:lstStyle>
            <a:lvl1pPr>
              <a:defRPr/>
            </a:lvl1pPr>
          </a:lstStyle>
          <a:p>
            <a:pPr lvl="0"/>
            <a:r>
              <a:rPr lang="ru-RU" dirty="0" smtClean="0"/>
              <a:t>Название лекции</a:t>
            </a:r>
            <a:endParaRPr lang="ru-RU" dirty="0"/>
          </a:p>
        </p:txBody>
      </p:sp>
      <p:sp>
        <p:nvSpPr>
          <p:cNvPr id="11" name="Текст 14"/>
          <p:cNvSpPr>
            <a:spLocks noGrp="1"/>
          </p:cNvSpPr>
          <p:nvPr>
            <p:ph type="body" sz="quarter" idx="12" hasCustomPrompt="1"/>
          </p:nvPr>
        </p:nvSpPr>
        <p:spPr>
          <a:xfrm>
            <a:off x="1978025" y="546968"/>
            <a:ext cx="6480919" cy="216024"/>
          </a:xfrm>
          <a:prstGeom prst="rect">
            <a:avLst/>
          </a:prstGeom>
        </p:spPr>
        <p:txBody>
          <a:bodyPr/>
          <a:lstStyle>
            <a:lvl1pPr marL="0" indent="0">
              <a:defRPr sz="1200" baseline="0"/>
            </a:lvl1pPr>
          </a:lstStyle>
          <a:p>
            <a:pPr lvl="0"/>
            <a:r>
              <a:rPr lang="ru-RU" dirty="0" smtClean="0"/>
              <a:t>Заголовок слайда</a:t>
            </a:r>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userDrawn="1"/>
        </p:nvSpPr>
        <p:spPr>
          <a:xfrm>
            <a:off x="0" y="258936"/>
            <a:ext cx="873442" cy="338554"/>
          </a:xfrm>
          <a:prstGeom prst="rect">
            <a:avLst/>
          </a:prstGeom>
          <a:noFill/>
        </p:spPr>
        <p:txBody>
          <a:bodyPr wrap="square" rtlCol="0">
            <a:spAutoFit/>
          </a:bodyPr>
          <a:lstStyle/>
          <a:p>
            <a:pPr algn="ctr"/>
            <a:fld id="{BB75C3B4-6CD4-480B-8C4E-8E1F2048E456}" type="slidenum">
              <a:rPr lang="ru-RU" sz="1600" smtClean="0">
                <a:solidFill>
                  <a:schemeClr val="bg1"/>
                </a:solidFill>
                <a:latin typeface="Roboto" pitchFamily="2" charset="0"/>
                <a:ea typeface="Roboto" pitchFamily="2" charset="0"/>
                <a:cs typeface="Roboto" pitchFamily="2" charset="0"/>
              </a:rPr>
              <a:pPr algn="ctr"/>
              <a:t>‹#›</a:t>
            </a:fld>
            <a:endParaRPr lang="ru-RU" sz="1600" dirty="0">
              <a:solidFill>
                <a:schemeClr val="bg1"/>
              </a:solidFill>
              <a:latin typeface="Roboto" pitchFamily="2" charset="0"/>
              <a:ea typeface="Roboto" pitchFamily="2" charset="0"/>
              <a:cs typeface="Roboto" pitchFamily="2" charset="0"/>
            </a:endParaRPr>
          </a:p>
        </p:txBody>
      </p:sp>
      <p:sp>
        <p:nvSpPr>
          <p:cNvPr id="10" name="Прямоугольник 9"/>
          <p:cNvSpPr/>
          <p:nvPr userDrawn="1"/>
        </p:nvSpPr>
        <p:spPr>
          <a:xfrm>
            <a:off x="1258144" y="64398"/>
            <a:ext cx="7920880" cy="338554"/>
          </a:xfrm>
          <a:prstGeom prst="rect">
            <a:avLst/>
          </a:prstGeom>
        </p:spPr>
        <p:txBody>
          <a:bodyPr wrap="square">
            <a:spAutoFit/>
          </a:bodyPr>
          <a:lstStyle/>
          <a:p>
            <a:r>
              <a:rPr lang="ru-RU" sz="1600" dirty="0" smtClean="0">
                <a:solidFill>
                  <a:schemeClr val="bg1"/>
                </a:solidFill>
                <a:latin typeface="Roboto" pitchFamily="2" charset="0"/>
                <a:ea typeface="Roboto" pitchFamily="2" charset="0"/>
                <a:cs typeface="Roboto" pitchFamily="2" charset="0"/>
              </a:rPr>
              <a:t>МУЛЬТИМЕДИЙНОЕ ПОСОБИЕ ДЛЯ ОБУЧЕНИЯ ИНТЕРВЬЮВЕРОВ</a:t>
            </a:r>
            <a:endParaRPr lang="ru-RU" sz="1600" dirty="0">
              <a:solidFill>
                <a:schemeClr val="bg1"/>
              </a:solidFill>
              <a:latin typeface="Roboto" pitchFamily="2" charset="0"/>
              <a:ea typeface="Roboto" pitchFamily="2" charset="0"/>
              <a:cs typeface="Roboto" pitchFamily="2" charset="0"/>
            </a:endParaRPr>
          </a:p>
        </p:txBody>
      </p:sp>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Lst>
  <p:txStyles>
    <p:titleStyle>
      <a:lvl1pPr algn="l" defTabSz="971550" rtl="0" eaLnBrk="1" latinLnBrk="0" hangingPunct="1">
        <a:spcBef>
          <a:spcPct val="0"/>
        </a:spcBef>
        <a:buNone/>
        <a:defRPr sz="2100" kern="1200">
          <a:solidFill>
            <a:srgbClr val="AF1E1B"/>
          </a:solidFill>
          <a:latin typeface="+mj-lt"/>
          <a:ea typeface="+mj-ea"/>
          <a:cs typeface="+mj-cs"/>
        </a:defRPr>
      </a:lvl1pPr>
    </p:titleStyle>
    <p:bodyStyle>
      <a:lvl1pPr marL="364331" indent="-364331" algn="l" defTabSz="971550" rtl="0" eaLnBrk="1" latinLnBrk="0" hangingPunct="1">
        <a:spcBef>
          <a:spcPct val="20000"/>
        </a:spcBef>
        <a:buFont typeface="Arial" pitchFamily="34" charset="0"/>
        <a:buNone/>
        <a:defRPr sz="1600" kern="1200">
          <a:solidFill>
            <a:schemeClr val="tx1"/>
          </a:solidFill>
          <a:latin typeface="+mn-lt"/>
          <a:ea typeface="+mn-ea"/>
          <a:cs typeface="+mn-cs"/>
        </a:defRPr>
      </a:lvl1pPr>
      <a:lvl2pPr marL="789384" indent="-303609" algn="l" defTabSz="971550" rtl="0" eaLnBrk="1" latinLnBrk="0" hangingPunct="1">
        <a:spcBef>
          <a:spcPct val="20000"/>
        </a:spcBef>
        <a:buFont typeface="Arial" pitchFamily="34" charset="0"/>
        <a:buChar char="–"/>
        <a:defRPr sz="1600" kern="1200">
          <a:solidFill>
            <a:schemeClr val="tx1"/>
          </a:solidFill>
          <a:latin typeface="+mn-lt"/>
          <a:ea typeface="+mn-ea"/>
          <a:cs typeface="+mn-cs"/>
        </a:defRPr>
      </a:lvl2pPr>
      <a:lvl3pPr marL="1214438" indent="-242888" algn="l" defTabSz="97155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700213" indent="-242888" algn="l" defTabSz="97155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185988" indent="-242888" algn="l" defTabSz="97155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671763" indent="-242888" algn="l" defTabSz="971550"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57538" indent="-242888" algn="l" defTabSz="971550"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643313" indent="-242888" algn="l" defTabSz="971550"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129088" indent="-242888" algn="l" defTabSz="971550"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ru-RU"/>
      </a:defPPr>
      <a:lvl1pPr marL="0" algn="l" defTabSz="971550" rtl="0" eaLnBrk="1" latinLnBrk="0" hangingPunct="1">
        <a:defRPr sz="1900" kern="1200">
          <a:solidFill>
            <a:schemeClr val="tx1"/>
          </a:solidFill>
          <a:latin typeface="+mn-lt"/>
          <a:ea typeface="+mn-ea"/>
          <a:cs typeface="+mn-cs"/>
        </a:defRPr>
      </a:lvl1pPr>
      <a:lvl2pPr marL="485775" algn="l" defTabSz="971550" rtl="0" eaLnBrk="1" latinLnBrk="0" hangingPunct="1">
        <a:defRPr sz="1900" kern="1200">
          <a:solidFill>
            <a:schemeClr val="tx1"/>
          </a:solidFill>
          <a:latin typeface="+mn-lt"/>
          <a:ea typeface="+mn-ea"/>
          <a:cs typeface="+mn-cs"/>
        </a:defRPr>
      </a:lvl2pPr>
      <a:lvl3pPr marL="971550" algn="l" defTabSz="971550" rtl="0" eaLnBrk="1" latinLnBrk="0" hangingPunct="1">
        <a:defRPr sz="1900" kern="1200">
          <a:solidFill>
            <a:schemeClr val="tx1"/>
          </a:solidFill>
          <a:latin typeface="+mn-lt"/>
          <a:ea typeface="+mn-ea"/>
          <a:cs typeface="+mn-cs"/>
        </a:defRPr>
      </a:lvl3pPr>
      <a:lvl4pPr marL="1457325" algn="l" defTabSz="971550" rtl="0" eaLnBrk="1" latinLnBrk="0" hangingPunct="1">
        <a:defRPr sz="1900" kern="1200">
          <a:solidFill>
            <a:schemeClr val="tx1"/>
          </a:solidFill>
          <a:latin typeface="+mn-lt"/>
          <a:ea typeface="+mn-ea"/>
          <a:cs typeface="+mn-cs"/>
        </a:defRPr>
      </a:lvl4pPr>
      <a:lvl5pPr marL="1943100" algn="l" defTabSz="971550" rtl="0" eaLnBrk="1" latinLnBrk="0" hangingPunct="1">
        <a:defRPr sz="1900" kern="1200">
          <a:solidFill>
            <a:schemeClr val="tx1"/>
          </a:solidFill>
          <a:latin typeface="+mn-lt"/>
          <a:ea typeface="+mn-ea"/>
          <a:cs typeface="+mn-cs"/>
        </a:defRPr>
      </a:lvl5pPr>
      <a:lvl6pPr marL="2428875" algn="l" defTabSz="971550" rtl="0" eaLnBrk="1" latinLnBrk="0" hangingPunct="1">
        <a:defRPr sz="1900" kern="1200">
          <a:solidFill>
            <a:schemeClr val="tx1"/>
          </a:solidFill>
          <a:latin typeface="+mn-lt"/>
          <a:ea typeface="+mn-ea"/>
          <a:cs typeface="+mn-cs"/>
        </a:defRPr>
      </a:lvl6pPr>
      <a:lvl7pPr marL="2914650" algn="l" defTabSz="971550" rtl="0" eaLnBrk="1" latinLnBrk="0" hangingPunct="1">
        <a:defRPr sz="1900" kern="1200">
          <a:solidFill>
            <a:schemeClr val="tx1"/>
          </a:solidFill>
          <a:latin typeface="+mn-lt"/>
          <a:ea typeface="+mn-ea"/>
          <a:cs typeface="+mn-cs"/>
        </a:defRPr>
      </a:lvl7pPr>
      <a:lvl8pPr marL="3400425" algn="l" defTabSz="971550" rtl="0" eaLnBrk="1" latinLnBrk="0" hangingPunct="1">
        <a:defRPr sz="1900" kern="1200">
          <a:solidFill>
            <a:schemeClr val="tx1"/>
          </a:solidFill>
          <a:latin typeface="+mn-lt"/>
          <a:ea typeface="+mn-ea"/>
          <a:cs typeface="+mn-cs"/>
        </a:defRPr>
      </a:lvl8pPr>
      <a:lvl9pPr marL="3886200" algn="l" defTabSz="971550"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3.png"/><Relationship Id="rId1" Type="http://schemas.openxmlformats.org/officeDocument/2006/relationships/slideLayout" Target="../slideLayouts/slideLayout4.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3.png"/><Relationship Id="rId1" Type="http://schemas.openxmlformats.org/officeDocument/2006/relationships/slideLayout" Target="../slideLayouts/slideLayout4.xml"/><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Текст 15"/>
          <p:cNvSpPr>
            <a:spLocks noGrp="1"/>
          </p:cNvSpPr>
          <p:nvPr>
            <p:ph type="body" sz="quarter" idx="10"/>
          </p:nvPr>
        </p:nvSpPr>
        <p:spPr>
          <a:xfrm>
            <a:off x="1880354" y="1411064"/>
            <a:ext cx="7632848" cy="792163"/>
          </a:xfrm>
        </p:spPr>
        <p:txBody>
          <a:bodyPr/>
          <a:lstStyle/>
          <a:p>
            <a:pPr marL="0" indent="0"/>
            <a:r>
              <a:rPr lang="ru-RU" sz="2800" dirty="0" smtClean="0"/>
              <a:t>Правила и практические приемы заполнения Дневников </a:t>
            </a:r>
            <a:r>
              <a:rPr lang="ru-RU" sz="2800" dirty="0"/>
              <a:t>использования времени</a:t>
            </a:r>
          </a:p>
          <a:p>
            <a:pPr marL="0" indent="0"/>
            <a:endParaRPr lang="ru-RU" sz="2800" dirty="0" smtClean="0">
              <a:ea typeface="Roboto" pitchFamily="2" charset="0"/>
              <a:cs typeface="Roboto" pitchFamily="2" charset="0"/>
            </a:endParaRPr>
          </a:p>
          <a:p>
            <a:pPr marL="0" indent="0"/>
            <a:endParaRPr lang="ru-RU" sz="2800" dirty="0"/>
          </a:p>
        </p:txBody>
      </p:sp>
      <p:sp>
        <p:nvSpPr>
          <p:cNvPr id="17" name="Текст 16"/>
          <p:cNvSpPr>
            <a:spLocks noGrp="1"/>
          </p:cNvSpPr>
          <p:nvPr>
            <p:ph type="body" sz="quarter" idx="11"/>
          </p:nvPr>
        </p:nvSpPr>
        <p:spPr>
          <a:xfrm>
            <a:off x="1978025" y="3138488"/>
            <a:ext cx="5761038" cy="648840"/>
          </a:xfrm>
        </p:spPr>
        <p:txBody>
          <a:bodyPr/>
          <a:lstStyle/>
          <a:p>
            <a:pPr marL="0" indent="0"/>
            <a:r>
              <a:rPr lang="ru-RU" dirty="0"/>
              <a:t>Управление статистики уровня жизни </a:t>
            </a:r>
            <a:br>
              <a:rPr lang="ru-RU" dirty="0"/>
            </a:br>
            <a:r>
              <a:rPr lang="ru-RU" dirty="0"/>
              <a:t>и обследований домашних хозяйств</a:t>
            </a:r>
          </a:p>
          <a:p>
            <a:endParaRPr lang="ru-RU" dirty="0"/>
          </a:p>
        </p:txBody>
      </p:sp>
      <p:sp>
        <p:nvSpPr>
          <p:cNvPr id="18" name="Текст 17"/>
          <p:cNvSpPr>
            <a:spLocks noGrp="1"/>
          </p:cNvSpPr>
          <p:nvPr>
            <p:ph type="body" sz="quarter" idx="12"/>
          </p:nvPr>
        </p:nvSpPr>
        <p:spPr>
          <a:xfrm>
            <a:off x="1929384" y="114920"/>
            <a:ext cx="7537672" cy="216024"/>
          </a:xfrm>
        </p:spPr>
        <p:txBody>
          <a:bodyPr/>
          <a:lstStyle/>
          <a:p>
            <a:r>
              <a:rPr lang="ru-RU" sz="1400" dirty="0" smtClean="0">
                <a:solidFill>
                  <a:schemeClr val="bg1"/>
                </a:solidFill>
                <a:latin typeface="Roboto" pitchFamily="2" charset="0"/>
                <a:ea typeface="Roboto" pitchFamily="2" charset="0"/>
                <a:cs typeface="Roboto" pitchFamily="2" charset="0"/>
              </a:rPr>
              <a:t>Выборочное наблюдение использования суточного фонда времени населением</a:t>
            </a:r>
            <a:endParaRPr lang="ru-RU" sz="1400" dirty="0">
              <a:solidFill>
                <a:schemeClr val="bg1"/>
              </a:solidFill>
              <a:latin typeface="Roboto" pitchFamily="2" charset="0"/>
              <a:ea typeface="Roboto" pitchFamily="2" charset="0"/>
              <a:cs typeface="Roboto" pitchFamily="2" charset="0"/>
            </a:endParaRPr>
          </a:p>
        </p:txBody>
      </p:sp>
      <p:cxnSp>
        <p:nvCxnSpPr>
          <p:cNvPr id="5" name="Прямая соединительная линия 4"/>
          <p:cNvCxnSpPr/>
          <p:nvPr/>
        </p:nvCxnSpPr>
        <p:spPr>
          <a:xfrm>
            <a:off x="1906216" y="2779216"/>
            <a:ext cx="6120680" cy="0"/>
          </a:xfrm>
          <a:prstGeom prst="line">
            <a:avLst/>
          </a:prstGeom>
          <a:ln w="28575">
            <a:solidFill>
              <a:srgbClr val="EF5D59"/>
            </a:solidFill>
          </a:ln>
        </p:spPr>
        <p:style>
          <a:lnRef idx="1">
            <a:schemeClr val="accent2"/>
          </a:lnRef>
          <a:fillRef idx="0">
            <a:schemeClr val="accent2"/>
          </a:fillRef>
          <a:effectRef idx="0">
            <a:schemeClr val="accent2"/>
          </a:effectRef>
          <a:fontRef idx="minor">
            <a:schemeClr val="tx1"/>
          </a:fontRef>
        </p:style>
      </p:cxnSp>
      <p:pic>
        <p:nvPicPr>
          <p:cNvPr id="6" name="Picture 2" descr="C:\Users\AbramovaDV\Desktop\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1299" y="4219377"/>
            <a:ext cx="2395597" cy="216024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Текст 6"/>
          <p:cNvSpPr>
            <a:spLocks noGrp="1"/>
          </p:cNvSpPr>
          <p:nvPr>
            <p:ph type="body" sz="quarter" idx="10"/>
          </p:nvPr>
        </p:nvSpPr>
        <p:spPr>
          <a:xfrm>
            <a:off x="1978025" y="114920"/>
            <a:ext cx="6480919" cy="216024"/>
          </a:xfrm>
        </p:spPr>
        <p:txBody>
          <a:bodyPr/>
          <a:lstStyle/>
          <a:p>
            <a:r>
              <a:rPr lang="ru-RU" sz="1400" dirty="0" smtClean="0">
                <a:solidFill>
                  <a:schemeClr val="bg1"/>
                </a:solidFill>
              </a:rPr>
              <a:t>Порядок регистрации затрат времени по видам деятельности</a:t>
            </a:r>
          </a:p>
          <a:p>
            <a:endParaRPr lang="ru-RU" sz="1400" dirty="0">
              <a:solidFill>
                <a:schemeClr val="bg1"/>
              </a:solidFill>
            </a:endParaRPr>
          </a:p>
        </p:txBody>
      </p:sp>
      <p:sp>
        <p:nvSpPr>
          <p:cNvPr id="5" name="TextBox 4"/>
          <p:cNvSpPr txBox="1"/>
          <p:nvPr/>
        </p:nvSpPr>
        <p:spPr>
          <a:xfrm>
            <a:off x="1330152" y="1195040"/>
            <a:ext cx="7128792" cy="1077218"/>
          </a:xfrm>
          <a:prstGeom prst="rect">
            <a:avLst/>
          </a:prstGeom>
          <a:noFill/>
        </p:spPr>
        <p:txBody>
          <a:bodyPr wrap="square" rtlCol="0">
            <a:spAutoFit/>
          </a:bodyPr>
          <a:lstStyle/>
          <a:p>
            <a:r>
              <a:rPr lang="ru-RU" sz="1600" dirty="0" smtClean="0"/>
              <a:t>Если занятие продолжалось более 10 минут, проводится стрелка вниз до того 10-минутного интервала времени, который соответствует времени завершения занятия (возможно использование других знаков: </a:t>
            </a:r>
            <a:br>
              <a:rPr lang="ru-RU" sz="1600" dirty="0" smtClean="0"/>
            </a:br>
            <a:r>
              <a:rPr lang="ru-RU" sz="1600" dirty="0" smtClean="0"/>
              <a:t>- </a:t>
            </a:r>
            <a:r>
              <a:rPr lang="ru-RU" sz="1600" dirty="0" smtClean="0">
                <a:latin typeface="Roboto" pitchFamily="2" charset="0"/>
                <a:ea typeface="Roboto" pitchFamily="2" charset="0"/>
                <a:cs typeface="Roboto" pitchFamily="2" charset="0"/>
              </a:rPr>
              <a:t>«</a:t>
            </a:r>
            <a:r>
              <a:rPr lang="ru-RU" sz="1600" dirty="0" smtClean="0"/>
              <a:t> - или скобки).</a:t>
            </a:r>
            <a:endParaRPr lang="ru-RU" sz="1600" dirty="0"/>
          </a:p>
        </p:txBody>
      </p:sp>
      <p:cxnSp>
        <p:nvCxnSpPr>
          <p:cNvPr id="6" name="Прямая соединительная линия 5"/>
          <p:cNvCxnSpPr/>
          <p:nvPr/>
        </p:nvCxnSpPr>
        <p:spPr>
          <a:xfrm>
            <a:off x="1258144" y="1267048"/>
            <a:ext cx="0" cy="936104"/>
          </a:xfrm>
          <a:prstGeom prst="line">
            <a:avLst/>
          </a:prstGeom>
          <a:ln w="19050">
            <a:solidFill>
              <a:srgbClr val="EF5D59"/>
            </a:solidFill>
          </a:ln>
        </p:spPr>
        <p:style>
          <a:lnRef idx="1">
            <a:schemeClr val="accent1"/>
          </a:lnRef>
          <a:fillRef idx="0">
            <a:schemeClr val="accent1"/>
          </a:fillRef>
          <a:effectRef idx="0">
            <a:schemeClr val="accent1"/>
          </a:effectRef>
          <a:fontRef idx="minor">
            <a:schemeClr val="tx1"/>
          </a:fontRef>
        </p:style>
      </p:cxnSp>
      <p:graphicFrame>
        <p:nvGraphicFramePr>
          <p:cNvPr id="8" name="Таблица 7"/>
          <p:cNvGraphicFramePr>
            <a:graphicFrameLocks noGrp="1"/>
          </p:cNvGraphicFramePr>
          <p:nvPr/>
        </p:nvGraphicFramePr>
        <p:xfrm>
          <a:off x="1258144" y="2347168"/>
          <a:ext cx="7128792" cy="2695478"/>
        </p:xfrm>
        <a:graphic>
          <a:graphicData uri="http://schemas.openxmlformats.org/drawingml/2006/table">
            <a:tbl>
              <a:tblPr/>
              <a:tblGrid>
                <a:gridCol w="2172170"/>
                <a:gridCol w="4170436"/>
                <a:gridCol w="786186"/>
              </a:tblGrid>
              <a:tr h="490543">
                <a:tc rowSpan="2">
                  <a:txBody>
                    <a:bodyPr/>
                    <a:lstStyle/>
                    <a:p>
                      <a:pPr algn="ctr">
                        <a:spcBef>
                          <a:spcPts val="200"/>
                        </a:spcBef>
                        <a:spcAft>
                          <a:spcPts val="0"/>
                        </a:spcAft>
                      </a:pPr>
                      <a:r>
                        <a:rPr lang="ru-RU" sz="1200" dirty="0">
                          <a:latin typeface="Times New Roman"/>
                          <a:ea typeface="Times New Roman"/>
                          <a:cs typeface="Times New Roman"/>
                        </a:rPr>
                        <a:t/>
                      </a:r>
                      <a:br>
                        <a:rPr lang="ru-RU" sz="1200" dirty="0">
                          <a:latin typeface="Times New Roman"/>
                          <a:ea typeface="Times New Roman"/>
                          <a:cs typeface="Times New Roman"/>
                        </a:rPr>
                      </a:br>
                      <a:r>
                        <a:rPr lang="ru-RU" sz="800" b="1" dirty="0">
                          <a:latin typeface="Times New Roman"/>
                          <a:ea typeface="Times New Roman"/>
                          <a:cs typeface="Times New Roman"/>
                        </a:rPr>
                        <a:t>Время</a:t>
                      </a:r>
                      <a:endParaRPr lang="ru-RU" sz="1200" dirty="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Bef>
                          <a:spcPts val="200"/>
                        </a:spcBef>
                        <a:spcAft>
                          <a:spcPts val="0"/>
                        </a:spcAft>
                      </a:pPr>
                      <a:r>
                        <a:rPr lang="ru-RU" sz="800" b="1" i="1">
                          <a:latin typeface="Times New Roman"/>
                          <a:ea typeface="Times New Roman"/>
                          <a:cs typeface="Times New Roman"/>
                        </a:rPr>
                        <a:t>Что Вы делали?</a:t>
                      </a:r>
                      <a:endParaRPr lang="ru-RU" sz="1200">
                        <a:latin typeface="Times New Roman"/>
                        <a:ea typeface="Times New Roman"/>
                        <a:cs typeface="Times New Roman"/>
                      </a:endParaRPr>
                    </a:p>
                    <a:p>
                      <a:pPr>
                        <a:spcBef>
                          <a:spcPts val="200"/>
                        </a:spcBef>
                        <a:spcAft>
                          <a:spcPts val="0"/>
                        </a:spcAft>
                      </a:pPr>
                      <a:r>
                        <a:rPr lang="ru-RU" sz="800" i="1">
                          <a:latin typeface="Times New Roman"/>
                          <a:ea typeface="Times New Roman"/>
                          <a:cs typeface="Times New Roman"/>
                        </a:rPr>
                        <a:t>Запишите свое основное занятие в каждый 10-минутный интервал с 16.00 до 19.00</a:t>
                      </a:r>
                      <a:endParaRPr lang="ru-RU" sz="120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860045">
                <a:tc vMerge="1">
                  <a:txBody>
                    <a:bodyPr/>
                    <a:lstStyle/>
                    <a:p>
                      <a:endParaRPr lang="ru-RU"/>
                    </a:p>
                  </a:txBody>
                  <a:tcPr/>
                </a:tc>
                <a:tc>
                  <a:txBody>
                    <a:bodyPr/>
                    <a:lstStyle/>
                    <a:p>
                      <a:pPr>
                        <a:spcBef>
                          <a:spcPts val="200"/>
                        </a:spcBef>
                        <a:spcAft>
                          <a:spcPts val="0"/>
                        </a:spcAft>
                      </a:pPr>
                      <a:r>
                        <a:rPr lang="ru-RU" sz="800" dirty="0">
                          <a:latin typeface="Times New Roman"/>
                          <a:ea typeface="Times New Roman"/>
                          <a:cs typeface="Times New Roman"/>
                        </a:rPr>
                        <a:t>Вписывайте только одно основное занятие в строке.</a:t>
                      </a:r>
                      <a:endParaRPr lang="ru-RU" sz="1200" dirty="0">
                        <a:latin typeface="Times New Roman"/>
                        <a:ea typeface="Times New Roman"/>
                        <a:cs typeface="Times New Roman"/>
                      </a:endParaRPr>
                    </a:p>
                    <a:p>
                      <a:pPr>
                        <a:spcBef>
                          <a:spcPts val="200"/>
                        </a:spcBef>
                        <a:spcAft>
                          <a:spcPts val="0"/>
                        </a:spcAft>
                      </a:pPr>
                      <a:r>
                        <a:rPr lang="ru-RU" sz="800" dirty="0">
                          <a:latin typeface="Times New Roman"/>
                          <a:ea typeface="Times New Roman"/>
                          <a:cs typeface="Times New Roman"/>
                        </a:rPr>
                        <a:t>Разделяйте собственно передвижение от деятельности, являющейся его причиной.</a:t>
                      </a:r>
                      <a:endParaRPr lang="ru-RU" sz="1200" dirty="0">
                        <a:latin typeface="Times New Roman"/>
                        <a:ea typeface="Times New Roman"/>
                        <a:cs typeface="Times New Roman"/>
                      </a:endParaRPr>
                    </a:p>
                    <a:p>
                      <a:pPr>
                        <a:spcBef>
                          <a:spcPts val="200"/>
                        </a:spcBef>
                        <a:spcAft>
                          <a:spcPts val="0"/>
                        </a:spcAft>
                      </a:pPr>
                      <a:r>
                        <a:rPr lang="ru-RU" sz="800" dirty="0">
                          <a:latin typeface="Times New Roman"/>
                          <a:ea typeface="Times New Roman"/>
                          <a:cs typeface="Times New Roman"/>
                        </a:rPr>
                        <a:t>Не забывайте указать вид транспорта.</a:t>
                      </a:r>
                      <a:endParaRPr lang="ru-RU" sz="1200" dirty="0">
                        <a:latin typeface="Times New Roman"/>
                        <a:ea typeface="Times New Roman"/>
                        <a:cs typeface="Times New Roman"/>
                      </a:endParaRPr>
                    </a:p>
                    <a:p>
                      <a:pPr>
                        <a:spcBef>
                          <a:spcPts val="200"/>
                        </a:spcBef>
                        <a:spcAft>
                          <a:spcPts val="0"/>
                        </a:spcAft>
                      </a:pPr>
                      <a:r>
                        <a:rPr lang="ru-RU" sz="800" dirty="0">
                          <a:latin typeface="Times New Roman"/>
                          <a:ea typeface="Times New Roman"/>
                          <a:cs typeface="Times New Roman"/>
                        </a:rPr>
                        <a:t>Отделяйте основную работу от дополнительной.</a:t>
                      </a:r>
                      <a:endParaRPr lang="ru-RU" sz="1200" dirty="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900"/>
                        </a:lnSpc>
                        <a:spcBef>
                          <a:spcPts val="200"/>
                        </a:spcBef>
                        <a:spcAft>
                          <a:spcPts val="0"/>
                        </a:spcAft>
                      </a:pPr>
                      <a:r>
                        <a:rPr lang="ru-RU" sz="800" dirty="0">
                          <a:latin typeface="Times New Roman"/>
                          <a:ea typeface="Times New Roman"/>
                          <a:cs typeface="Times New Roman"/>
                        </a:rPr>
                        <a:t>КОД вида</a:t>
                      </a:r>
                      <a:br>
                        <a:rPr lang="ru-RU" sz="800" dirty="0">
                          <a:latin typeface="Times New Roman"/>
                          <a:ea typeface="Times New Roman"/>
                          <a:cs typeface="Times New Roman"/>
                        </a:rPr>
                      </a:br>
                      <a:r>
                        <a:rPr lang="ru-RU" sz="800" dirty="0">
                          <a:latin typeface="Times New Roman"/>
                          <a:ea typeface="Times New Roman"/>
                          <a:cs typeface="Times New Roman"/>
                        </a:rPr>
                        <a:t>основной </a:t>
                      </a:r>
                      <a:r>
                        <a:rPr lang="ru-RU" sz="800" dirty="0" smtClean="0">
                          <a:latin typeface="Times New Roman"/>
                          <a:ea typeface="Times New Roman"/>
                          <a:cs typeface="Times New Roman"/>
                        </a:rPr>
                        <a:t>деятельности</a:t>
                      </a:r>
                      <a:endParaRPr lang="ru-RU" sz="1200" dirty="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346">
                <a:tc>
                  <a:txBody>
                    <a:bodyPr/>
                    <a:lstStyle/>
                    <a:p>
                      <a:pPr>
                        <a:spcBef>
                          <a:spcPts val="600"/>
                        </a:spcBef>
                        <a:spcAft>
                          <a:spcPts val="400"/>
                        </a:spcAft>
                      </a:pPr>
                      <a:r>
                        <a:rPr lang="ru-RU" sz="900" dirty="0">
                          <a:latin typeface="Times New Roman"/>
                          <a:ea typeface="Times New Roman"/>
                          <a:cs typeface="Times New Roman"/>
                        </a:rPr>
                        <a:t>1</a:t>
                      </a:r>
                      <a:r>
                        <a:rPr lang="en-US" sz="900" dirty="0">
                          <a:latin typeface="Times New Roman"/>
                          <a:ea typeface="Times New Roman"/>
                          <a:cs typeface="Times New Roman"/>
                        </a:rPr>
                        <a:t>6</a:t>
                      </a:r>
                      <a:r>
                        <a:rPr lang="ru-RU" sz="900" dirty="0">
                          <a:latin typeface="Times New Roman"/>
                          <a:ea typeface="Times New Roman"/>
                          <a:cs typeface="Times New Roman"/>
                        </a:rPr>
                        <a:t>.10-1</a:t>
                      </a:r>
                      <a:r>
                        <a:rPr lang="en-US" sz="900" dirty="0">
                          <a:latin typeface="Times New Roman"/>
                          <a:ea typeface="Times New Roman"/>
                          <a:cs typeface="Times New Roman"/>
                        </a:rPr>
                        <a:t>6</a:t>
                      </a:r>
                      <a:r>
                        <a:rPr lang="ru-RU" sz="900" dirty="0">
                          <a:latin typeface="Times New Roman"/>
                          <a:ea typeface="Times New Roman"/>
                          <a:cs typeface="Times New Roman"/>
                        </a:rPr>
                        <a:t>.20</a:t>
                      </a:r>
                      <a:endParaRPr lang="ru-RU" sz="1200" dirty="0">
                        <a:latin typeface="Times New Roman"/>
                        <a:ea typeface="Times New Roman"/>
                        <a:cs typeface="Times New Roman"/>
                      </a:endParaRPr>
                    </a:p>
                  </a:txBody>
                  <a:tcPr marL="18467" marR="184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0"/>
                        </a:spcAft>
                      </a:pPr>
                      <a:r>
                        <a:rPr lang="ru-RU" sz="1100" i="1" dirty="0" smtClean="0">
                          <a:latin typeface="Times New Roman"/>
                          <a:ea typeface="Times New Roman"/>
                          <a:cs typeface="Times New Roman"/>
                        </a:rPr>
                        <a:t>Шла пешком в магазин</a:t>
                      </a:r>
                      <a:endParaRPr lang="ru-RU" sz="1200" dirty="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200"/>
                        </a:spcAft>
                      </a:pPr>
                      <a:endParaRPr lang="ru-RU" sz="120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6864">
                <a:tc>
                  <a:txBody>
                    <a:bodyPr/>
                    <a:lstStyle/>
                    <a:p>
                      <a:pPr>
                        <a:spcBef>
                          <a:spcPts val="600"/>
                        </a:spcBef>
                        <a:spcAft>
                          <a:spcPts val="400"/>
                        </a:spcAft>
                      </a:pPr>
                      <a:r>
                        <a:rPr lang="ru-RU" sz="900" dirty="0">
                          <a:latin typeface="Times New Roman"/>
                          <a:ea typeface="Times New Roman"/>
                          <a:cs typeface="Times New Roman"/>
                        </a:rPr>
                        <a:t>1</a:t>
                      </a:r>
                      <a:r>
                        <a:rPr lang="en-US" sz="900" dirty="0">
                          <a:latin typeface="Times New Roman"/>
                          <a:ea typeface="Times New Roman"/>
                          <a:cs typeface="Times New Roman"/>
                        </a:rPr>
                        <a:t>6</a:t>
                      </a:r>
                      <a:r>
                        <a:rPr lang="ru-RU" sz="900" dirty="0">
                          <a:latin typeface="Times New Roman"/>
                          <a:ea typeface="Times New Roman"/>
                          <a:cs typeface="Times New Roman"/>
                        </a:rPr>
                        <a:t>.20-1</a:t>
                      </a:r>
                      <a:r>
                        <a:rPr lang="en-US" sz="900" dirty="0">
                          <a:latin typeface="Times New Roman"/>
                          <a:ea typeface="Times New Roman"/>
                          <a:cs typeface="Times New Roman"/>
                        </a:rPr>
                        <a:t>6</a:t>
                      </a:r>
                      <a:r>
                        <a:rPr lang="ru-RU" sz="900" dirty="0">
                          <a:latin typeface="Times New Roman"/>
                          <a:ea typeface="Times New Roman"/>
                          <a:cs typeface="Times New Roman"/>
                        </a:rPr>
                        <a:t>.30</a:t>
                      </a:r>
                      <a:endParaRPr lang="ru-RU" sz="1200" dirty="0">
                        <a:latin typeface="Times New Roman"/>
                        <a:ea typeface="Times New Roman"/>
                        <a:cs typeface="Times New Roman"/>
                      </a:endParaRPr>
                    </a:p>
                  </a:txBody>
                  <a:tcPr marL="18467" marR="184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100"/>
                        </a:spcAft>
                      </a:pPr>
                      <a:r>
                        <a:rPr lang="ru-RU" sz="1100" b="1" i="1" dirty="0" smtClean="0">
                          <a:solidFill>
                            <a:srgbClr val="C00000"/>
                          </a:solidFill>
                          <a:latin typeface="Times New Roman"/>
                          <a:ea typeface="Times New Roman"/>
                          <a:cs typeface="Times New Roman"/>
                        </a:rPr>
                        <a:t>–«</a:t>
                      </a:r>
                      <a:r>
                        <a:rPr lang="en-US" sz="1100" b="1" i="1" dirty="0" smtClean="0">
                          <a:solidFill>
                            <a:srgbClr val="C00000"/>
                          </a:solidFill>
                          <a:latin typeface="Times New Roman"/>
                          <a:ea typeface="Times New Roman"/>
                          <a:cs typeface="Times New Roman"/>
                        </a:rPr>
                        <a:t>–</a:t>
                      </a:r>
                      <a:endParaRPr lang="ru-RU" sz="1200" b="1" dirty="0">
                        <a:solidFill>
                          <a:srgbClr val="C00000"/>
                        </a:solidFill>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200"/>
                        </a:spcAft>
                      </a:pPr>
                      <a:endParaRPr lang="ru-RU" sz="1200" dirty="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346">
                <a:tc>
                  <a:txBody>
                    <a:bodyPr/>
                    <a:lstStyle/>
                    <a:p>
                      <a:pPr>
                        <a:spcBef>
                          <a:spcPts val="600"/>
                        </a:spcBef>
                        <a:spcAft>
                          <a:spcPts val="400"/>
                        </a:spcAft>
                      </a:pPr>
                      <a:r>
                        <a:rPr lang="ru-RU" sz="900" dirty="0">
                          <a:latin typeface="Times New Roman"/>
                          <a:ea typeface="Times New Roman"/>
                          <a:cs typeface="Times New Roman"/>
                        </a:rPr>
                        <a:t>1</a:t>
                      </a:r>
                      <a:r>
                        <a:rPr lang="en-US" sz="900" dirty="0">
                          <a:latin typeface="Times New Roman"/>
                          <a:ea typeface="Times New Roman"/>
                          <a:cs typeface="Times New Roman"/>
                        </a:rPr>
                        <a:t>6</a:t>
                      </a:r>
                      <a:r>
                        <a:rPr lang="ru-RU" sz="900" dirty="0">
                          <a:latin typeface="Times New Roman"/>
                          <a:ea typeface="Times New Roman"/>
                          <a:cs typeface="Times New Roman"/>
                        </a:rPr>
                        <a:t>.40-1</a:t>
                      </a:r>
                      <a:r>
                        <a:rPr lang="en-US" sz="900" dirty="0">
                          <a:latin typeface="Times New Roman"/>
                          <a:ea typeface="Times New Roman"/>
                          <a:cs typeface="Times New Roman"/>
                        </a:rPr>
                        <a:t>6</a:t>
                      </a:r>
                      <a:r>
                        <a:rPr lang="ru-RU" sz="900" dirty="0">
                          <a:latin typeface="Times New Roman"/>
                          <a:ea typeface="Times New Roman"/>
                          <a:cs typeface="Times New Roman"/>
                        </a:rPr>
                        <a:t>.50</a:t>
                      </a:r>
                      <a:endParaRPr lang="ru-RU" sz="1200" dirty="0">
                        <a:latin typeface="Times New Roman"/>
                        <a:ea typeface="Times New Roman"/>
                        <a:cs typeface="Times New Roman"/>
                      </a:endParaRPr>
                    </a:p>
                  </a:txBody>
                  <a:tcPr marL="18467" marR="184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100"/>
                        </a:spcAft>
                      </a:pPr>
                      <a:r>
                        <a:rPr lang="ru-RU" sz="1100" i="1" dirty="0">
                          <a:latin typeface="Times New Roman"/>
                          <a:ea typeface="Times New Roman"/>
                          <a:cs typeface="Times New Roman"/>
                        </a:rPr>
                        <a:t>Покупала продукты</a:t>
                      </a:r>
                      <a:endParaRPr lang="ru-RU" sz="1200" dirty="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dirty="0"/>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346">
                <a:tc>
                  <a:txBody>
                    <a:bodyPr/>
                    <a:lstStyle/>
                    <a:p>
                      <a:pPr>
                        <a:spcBef>
                          <a:spcPts val="600"/>
                        </a:spcBef>
                        <a:spcAft>
                          <a:spcPts val="400"/>
                        </a:spcAft>
                      </a:pPr>
                      <a:r>
                        <a:rPr lang="ru-RU" sz="900" kern="1200" dirty="0" smtClean="0">
                          <a:solidFill>
                            <a:schemeClr val="tx1"/>
                          </a:solidFill>
                          <a:latin typeface="Times New Roman"/>
                          <a:ea typeface="Times New Roman"/>
                          <a:cs typeface="Times New Roman"/>
                        </a:rPr>
                        <a:t>1</a:t>
                      </a:r>
                      <a:r>
                        <a:rPr lang="en-US" sz="900" kern="1200" dirty="0" smtClean="0">
                          <a:solidFill>
                            <a:schemeClr val="tx1"/>
                          </a:solidFill>
                          <a:latin typeface="Times New Roman"/>
                          <a:ea typeface="Times New Roman"/>
                          <a:cs typeface="Times New Roman"/>
                        </a:rPr>
                        <a:t>6</a:t>
                      </a:r>
                      <a:r>
                        <a:rPr lang="ru-RU" sz="900" kern="1200" dirty="0" smtClean="0">
                          <a:solidFill>
                            <a:schemeClr val="tx1"/>
                          </a:solidFill>
                          <a:latin typeface="Times New Roman"/>
                          <a:ea typeface="Times New Roman"/>
                          <a:cs typeface="Times New Roman"/>
                        </a:rPr>
                        <a:t>.50-1</a:t>
                      </a:r>
                      <a:r>
                        <a:rPr lang="en-US" sz="900" kern="1200" dirty="0" smtClean="0">
                          <a:solidFill>
                            <a:schemeClr val="tx1"/>
                          </a:solidFill>
                          <a:latin typeface="Times New Roman"/>
                          <a:ea typeface="Times New Roman"/>
                          <a:cs typeface="Times New Roman"/>
                        </a:rPr>
                        <a:t>7</a:t>
                      </a:r>
                      <a:r>
                        <a:rPr lang="ru-RU" sz="900" kern="1200" dirty="0" smtClean="0">
                          <a:solidFill>
                            <a:schemeClr val="tx1"/>
                          </a:solidFill>
                          <a:latin typeface="Times New Roman"/>
                          <a:ea typeface="Times New Roman"/>
                          <a:cs typeface="Times New Roman"/>
                        </a:rPr>
                        <a:t>.00</a:t>
                      </a:r>
                      <a:endParaRPr lang="ru-RU" sz="900" kern="1200" dirty="0">
                        <a:solidFill>
                          <a:schemeClr val="tx1"/>
                        </a:solidFill>
                        <a:latin typeface="Times New Roman"/>
                        <a:ea typeface="Times New Roman"/>
                        <a:cs typeface="Times New Roman"/>
                      </a:endParaRPr>
                    </a:p>
                  </a:txBody>
                  <a:tcPr marL="18467" marR="184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100"/>
                        </a:spcAft>
                      </a:pPr>
                      <a:endParaRPr lang="ru-RU" sz="1200" dirty="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346">
                <a:tc>
                  <a:txBody>
                    <a:bodyPr/>
                    <a:lstStyle/>
                    <a:p>
                      <a:pPr>
                        <a:spcBef>
                          <a:spcPts val="600"/>
                        </a:spcBef>
                        <a:spcAft>
                          <a:spcPts val="400"/>
                        </a:spcAft>
                      </a:pPr>
                      <a:r>
                        <a:rPr lang="ru-RU" sz="900" kern="1200" dirty="0" smtClean="0">
                          <a:solidFill>
                            <a:schemeClr val="tx1"/>
                          </a:solidFill>
                          <a:latin typeface="Times New Roman"/>
                          <a:ea typeface="Times New Roman"/>
                          <a:cs typeface="Times New Roman"/>
                        </a:rPr>
                        <a:t>1</a:t>
                      </a:r>
                      <a:r>
                        <a:rPr lang="en-US" sz="900" kern="1200" dirty="0" smtClean="0">
                          <a:solidFill>
                            <a:schemeClr val="tx1"/>
                          </a:solidFill>
                          <a:latin typeface="Times New Roman"/>
                          <a:ea typeface="Times New Roman"/>
                          <a:cs typeface="Times New Roman"/>
                        </a:rPr>
                        <a:t>7</a:t>
                      </a:r>
                      <a:r>
                        <a:rPr lang="ru-RU" sz="900" kern="1200" dirty="0" smtClean="0">
                          <a:solidFill>
                            <a:schemeClr val="tx1"/>
                          </a:solidFill>
                          <a:latin typeface="Times New Roman"/>
                          <a:ea typeface="Times New Roman"/>
                          <a:cs typeface="Times New Roman"/>
                        </a:rPr>
                        <a:t>.00-1</a:t>
                      </a:r>
                      <a:r>
                        <a:rPr lang="en-US" sz="900" kern="1200" dirty="0" smtClean="0">
                          <a:solidFill>
                            <a:schemeClr val="tx1"/>
                          </a:solidFill>
                          <a:latin typeface="Times New Roman"/>
                          <a:ea typeface="Times New Roman"/>
                          <a:cs typeface="Times New Roman"/>
                        </a:rPr>
                        <a:t>7</a:t>
                      </a:r>
                      <a:r>
                        <a:rPr lang="ru-RU" sz="900" kern="1200" dirty="0" smtClean="0">
                          <a:solidFill>
                            <a:schemeClr val="tx1"/>
                          </a:solidFill>
                          <a:latin typeface="Times New Roman"/>
                          <a:ea typeface="Times New Roman"/>
                          <a:cs typeface="Times New Roman"/>
                        </a:rPr>
                        <a:t>.10</a:t>
                      </a:r>
                      <a:endParaRPr lang="ru-RU" sz="900" kern="1200" dirty="0">
                        <a:solidFill>
                          <a:schemeClr val="tx1"/>
                        </a:solidFill>
                        <a:latin typeface="Times New Roman"/>
                        <a:ea typeface="Times New Roman"/>
                        <a:cs typeface="Times New Roman"/>
                      </a:endParaRPr>
                    </a:p>
                  </a:txBody>
                  <a:tcPr marL="18467" marR="184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100"/>
                        </a:spcAft>
                      </a:pPr>
                      <a:endParaRPr lang="ru-RU" sz="1200" dirty="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dirty="0"/>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Правая фигурная скобка 13"/>
          <p:cNvSpPr/>
          <p:nvPr/>
        </p:nvSpPr>
        <p:spPr>
          <a:xfrm>
            <a:off x="4930552" y="4219376"/>
            <a:ext cx="216024" cy="792088"/>
          </a:xfrm>
          <a:prstGeom prst="rightBrace">
            <a:avLst>
              <a:gd name="adj1" fmla="val 54094"/>
              <a:gd name="adj2" fmla="val 50000"/>
            </a:avLst>
          </a:prstGeom>
          <a:ln>
            <a:solidFill>
              <a:srgbClr val="AF1E1B"/>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15" name="TextBox 14"/>
          <p:cNvSpPr txBox="1"/>
          <p:nvPr/>
        </p:nvSpPr>
        <p:spPr>
          <a:xfrm>
            <a:off x="1258144" y="5227488"/>
            <a:ext cx="7200800" cy="338554"/>
          </a:xfrm>
          <a:prstGeom prst="rect">
            <a:avLst/>
          </a:prstGeom>
          <a:ln w="19050">
            <a:solidFill>
              <a:srgbClr val="EF5D59"/>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ru-RU" sz="1600" b="1" dirty="0" smtClean="0">
                <a:solidFill>
                  <a:srgbClr val="AF1E1B"/>
                </a:solidFill>
                <a:latin typeface="Roboto" pitchFamily="2" charset="0"/>
                <a:ea typeface="Roboto" pitchFamily="2" charset="0"/>
                <a:cs typeface="Roboto" pitchFamily="2" charset="0"/>
              </a:rPr>
              <a:t>Не должно быть пропущено ни одного 10-минутного интервала</a:t>
            </a:r>
          </a:p>
        </p:txBody>
      </p:sp>
      <p:sp>
        <p:nvSpPr>
          <p:cNvPr id="9" name="TextBox 8"/>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10</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Текст 6"/>
          <p:cNvSpPr>
            <a:spLocks noGrp="1"/>
          </p:cNvSpPr>
          <p:nvPr>
            <p:ph type="body" sz="quarter" idx="10"/>
          </p:nvPr>
        </p:nvSpPr>
        <p:spPr>
          <a:xfrm>
            <a:off x="1978025" y="114920"/>
            <a:ext cx="6480919" cy="216024"/>
          </a:xfrm>
        </p:spPr>
        <p:txBody>
          <a:bodyPr/>
          <a:lstStyle/>
          <a:p>
            <a:r>
              <a:rPr lang="ru-RU" sz="1400" dirty="0" smtClean="0">
                <a:solidFill>
                  <a:schemeClr val="bg1"/>
                </a:solidFill>
              </a:rPr>
              <a:t>Порядок регистрации затрат времени по видам деятельности</a:t>
            </a:r>
          </a:p>
          <a:p>
            <a:endParaRPr lang="ru-RU" sz="1400" dirty="0">
              <a:solidFill>
                <a:schemeClr val="bg1"/>
              </a:solidFill>
            </a:endParaRPr>
          </a:p>
        </p:txBody>
      </p:sp>
      <p:sp>
        <p:nvSpPr>
          <p:cNvPr id="5" name="TextBox 4"/>
          <p:cNvSpPr txBox="1"/>
          <p:nvPr/>
        </p:nvSpPr>
        <p:spPr>
          <a:xfrm>
            <a:off x="1330152" y="1123032"/>
            <a:ext cx="7128792" cy="1077218"/>
          </a:xfrm>
          <a:prstGeom prst="rect">
            <a:avLst/>
          </a:prstGeom>
          <a:noFill/>
        </p:spPr>
        <p:txBody>
          <a:bodyPr wrap="square" rtlCol="0">
            <a:spAutoFit/>
          </a:bodyPr>
          <a:lstStyle/>
          <a:p>
            <a:r>
              <a:rPr lang="ru-RU" sz="1600" dirty="0" smtClean="0"/>
              <a:t>Для регистрации видов второстепенной (параллельной) деятельности в Дневник введена графа «Что еще Вы делали?». Порядок записи второстепенной деятельности аналогичен порядку записи основной деятельности.</a:t>
            </a:r>
            <a:endParaRPr lang="ru-RU" sz="1600" dirty="0"/>
          </a:p>
        </p:txBody>
      </p:sp>
      <p:cxnSp>
        <p:nvCxnSpPr>
          <p:cNvPr id="6" name="Прямая соединительная линия 5"/>
          <p:cNvCxnSpPr/>
          <p:nvPr/>
        </p:nvCxnSpPr>
        <p:spPr>
          <a:xfrm>
            <a:off x="1258144" y="1195040"/>
            <a:ext cx="0" cy="1008112"/>
          </a:xfrm>
          <a:prstGeom prst="line">
            <a:avLst/>
          </a:prstGeom>
          <a:ln w="19050">
            <a:solidFill>
              <a:srgbClr val="EF5D59"/>
            </a:solidFill>
          </a:ln>
        </p:spPr>
        <p:style>
          <a:lnRef idx="1">
            <a:schemeClr val="accent1"/>
          </a:lnRef>
          <a:fillRef idx="0">
            <a:schemeClr val="accent1"/>
          </a:fillRef>
          <a:effectRef idx="0">
            <a:schemeClr val="accent1"/>
          </a:effectRef>
          <a:fontRef idx="minor">
            <a:schemeClr val="tx1"/>
          </a:fontRef>
        </p:style>
      </p:cxnSp>
      <p:graphicFrame>
        <p:nvGraphicFramePr>
          <p:cNvPr id="8" name="Таблица 7"/>
          <p:cNvGraphicFramePr>
            <a:graphicFrameLocks noGrp="1"/>
          </p:cNvGraphicFramePr>
          <p:nvPr/>
        </p:nvGraphicFramePr>
        <p:xfrm>
          <a:off x="1330152" y="2419176"/>
          <a:ext cx="7200800" cy="2776136"/>
        </p:xfrm>
        <a:graphic>
          <a:graphicData uri="http://schemas.openxmlformats.org/drawingml/2006/table">
            <a:tbl>
              <a:tblPr/>
              <a:tblGrid>
                <a:gridCol w="1680671"/>
                <a:gridCol w="2551088"/>
                <a:gridCol w="769411"/>
                <a:gridCol w="1591335"/>
                <a:gridCol w="608295"/>
              </a:tblGrid>
              <a:tr h="413427">
                <a:tc rowSpan="2">
                  <a:txBody>
                    <a:bodyPr/>
                    <a:lstStyle/>
                    <a:p>
                      <a:pPr algn="ctr">
                        <a:spcBef>
                          <a:spcPts val="200"/>
                        </a:spcBef>
                        <a:spcAft>
                          <a:spcPts val="0"/>
                        </a:spcAft>
                      </a:pPr>
                      <a:r>
                        <a:rPr lang="ru-RU" sz="1200" dirty="0">
                          <a:latin typeface="Times New Roman"/>
                          <a:ea typeface="Times New Roman"/>
                          <a:cs typeface="Times New Roman"/>
                        </a:rPr>
                        <a:t/>
                      </a:r>
                      <a:br>
                        <a:rPr lang="ru-RU" sz="1200" dirty="0">
                          <a:latin typeface="Times New Roman"/>
                          <a:ea typeface="Times New Roman"/>
                          <a:cs typeface="Times New Roman"/>
                        </a:rPr>
                      </a:br>
                      <a:r>
                        <a:rPr lang="ru-RU" sz="800" b="1" dirty="0">
                          <a:latin typeface="Times New Roman"/>
                          <a:ea typeface="Times New Roman"/>
                          <a:cs typeface="Times New Roman"/>
                        </a:rPr>
                        <a:t>Время</a:t>
                      </a:r>
                      <a:endParaRPr lang="ru-RU" sz="1200" dirty="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Bef>
                          <a:spcPts val="200"/>
                        </a:spcBef>
                        <a:spcAft>
                          <a:spcPts val="0"/>
                        </a:spcAft>
                      </a:pPr>
                      <a:r>
                        <a:rPr lang="ru-RU" sz="800" b="1" i="1">
                          <a:latin typeface="Times New Roman"/>
                          <a:ea typeface="Times New Roman"/>
                          <a:cs typeface="Times New Roman"/>
                        </a:rPr>
                        <a:t>Что Вы делали?</a:t>
                      </a:r>
                      <a:endParaRPr lang="ru-RU" sz="1200">
                        <a:latin typeface="Times New Roman"/>
                        <a:ea typeface="Times New Roman"/>
                        <a:cs typeface="Times New Roman"/>
                      </a:endParaRPr>
                    </a:p>
                    <a:p>
                      <a:pPr>
                        <a:spcBef>
                          <a:spcPts val="200"/>
                        </a:spcBef>
                        <a:spcAft>
                          <a:spcPts val="0"/>
                        </a:spcAft>
                      </a:pPr>
                      <a:r>
                        <a:rPr lang="ru-RU" sz="800" i="1">
                          <a:latin typeface="Times New Roman"/>
                          <a:ea typeface="Times New Roman"/>
                          <a:cs typeface="Times New Roman"/>
                        </a:rPr>
                        <a:t>Запишите свое основное занятие в каждый 10-минутный интервал с 16.00 до 19.00</a:t>
                      </a:r>
                      <a:endParaRPr lang="ru-RU" sz="120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spcBef>
                          <a:spcPts val="200"/>
                        </a:spcBef>
                        <a:spcAft>
                          <a:spcPts val="0"/>
                        </a:spcAft>
                      </a:pPr>
                      <a:r>
                        <a:rPr lang="ru-RU" sz="800" b="1" i="1">
                          <a:latin typeface="Times New Roman"/>
                          <a:ea typeface="Times New Roman"/>
                          <a:cs typeface="Times New Roman"/>
                        </a:rPr>
                        <a:t>Что еще Вы делали?</a:t>
                      </a:r>
                      <a:endParaRPr lang="ru-RU" sz="1200">
                        <a:latin typeface="Times New Roman"/>
                        <a:ea typeface="Times New Roman"/>
                        <a:cs typeface="Times New Roman"/>
                      </a:endParaRPr>
                    </a:p>
                    <a:p>
                      <a:pPr>
                        <a:lnSpc>
                          <a:spcPts val="1100"/>
                        </a:lnSpc>
                        <a:spcBef>
                          <a:spcPts val="200"/>
                        </a:spcBef>
                        <a:spcAft>
                          <a:spcPts val="0"/>
                        </a:spcAft>
                      </a:pPr>
                      <a:r>
                        <a:rPr lang="ru-RU" sz="800" i="1">
                          <a:latin typeface="Times New Roman"/>
                          <a:ea typeface="Times New Roman"/>
                          <a:cs typeface="Times New Roman"/>
                        </a:rPr>
                        <a:t>Запишите самое важное параллельное занятие</a:t>
                      </a:r>
                      <a:endParaRPr lang="ru-RU"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4841">
                <a:tc vMerge="1">
                  <a:txBody>
                    <a:bodyPr/>
                    <a:lstStyle/>
                    <a:p>
                      <a:endParaRPr lang="ru-RU"/>
                    </a:p>
                  </a:txBody>
                  <a:tcPr/>
                </a:tc>
                <a:tc>
                  <a:txBody>
                    <a:bodyPr/>
                    <a:lstStyle/>
                    <a:p>
                      <a:pPr>
                        <a:spcBef>
                          <a:spcPts val="200"/>
                        </a:spcBef>
                        <a:spcAft>
                          <a:spcPts val="0"/>
                        </a:spcAft>
                      </a:pPr>
                      <a:r>
                        <a:rPr lang="ru-RU" sz="800">
                          <a:latin typeface="Times New Roman"/>
                          <a:ea typeface="Times New Roman"/>
                          <a:cs typeface="Times New Roman"/>
                        </a:rPr>
                        <a:t>Вписывайте только одно основное занятие в строке.</a:t>
                      </a:r>
                      <a:endParaRPr lang="ru-RU" sz="1200">
                        <a:latin typeface="Times New Roman"/>
                        <a:ea typeface="Times New Roman"/>
                        <a:cs typeface="Times New Roman"/>
                      </a:endParaRPr>
                    </a:p>
                    <a:p>
                      <a:pPr>
                        <a:spcBef>
                          <a:spcPts val="200"/>
                        </a:spcBef>
                        <a:spcAft>
                          <a:spcPts val="0"/>
                        </a:spcAft>
                      </a:pPr>
                      <a:r>
                        <a:rPr lang="ru-RU" sz="800">
                          <a:latin typeface="Times New Roman"/>
                          <a:ea typeface="Times New Roman"/>
                          <a:cs typeface="Times New Roman"/>
                        </a:rPr>
                        <a:t>Разделяйте собственно передвижение от деятельности, являющейся его причиной.</a:t>
                      </a:r>
                      <a:endParaRPr lang="ru-RU" sz="1200">
                        <a:latin typeface="Times New Roman"/>
                        <a:ea typeface="Times New Roman"/>
                        <a:cs typeface="Times New Roman"/>
                      </a:endParaRPr>
                    </a:p>
                    <a:p>
                      <a:pPr>
                        <a:spcBef>
                          <a:spcPts val="200"/>
                        </a:spcBef>
                        <a:spcAft>
                          <a:spcPts val="0"/>
                        </a:spcAft>
                      </a:pPr>
                      <a:r>
                        <a:rPr lang="ru-RU" sz="800">
                          <a:latin typeface="Times New Roman"/>
                          <a:ea typeface="Times New Roman"/>
                          <a:cs typeface="Times New Roman"/>
                        </a:rPr>
                        <a:t>Не забывайте указать вид транспорта.</a:t>
                      </a:r>
                      <a:endParaRPr lang="ru-RU" sz="1200">
                        <a:latin typeface="Times New Roman"/>
                        <a:ea typeface="Times New Roman"/>
                        <a:cs typeface="Times New Roman"/>
                      </a:endParaRPr>
                    </a:p>
                    <a:p>
                      <a:pPr>
                        <a:spcBef>
                          <a:spcPts val="200"/>
                        </a:spcBef>
                        <a:spcAft>
                          <a:spcPts val="0"/>
                        </a:spcAft>
                      </a:pPr>
                      <a:r>
                        <a:rPr lang="ru-RU" sz="800">
                          <a:latin typeface="Times New Roman"/>
                          <a:ea typeface="Times New Roman"/>
                          <a:cs typeface="Times New Roman"/>
                        </a:rPr>
                        <a:t>Отделяйте основную работу от дополнительной.</a:t>
                      </a:r>
                      <a:endParaRPr lang="ru-RU" sz="120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900"/>
                        </a:lnSpc>
                        <a:spcBef>
                          <a:spcPts val="200"/>
                        </a:spcBef>
                        <a:spcAft>
                          <a:spcPts val="0"/>
                        </a:spcAft>
                      </a:pPr>
                      <a:r>
                        <a:rPr lang="ru-RU" sz="800" dirty="0">
                          <a:latin typeface="Times New Roman"/>
                          <a:ea typeface="Times New Roman"/>
                          <a:cs typeface="Times New Roman"/>
                        </a:rPr>
                        <a:t>КОД вида</a:t>
                      </a:r>
                      <a:br>
                        <a:rPr lang="ru-RU" sz="800" dirty="0">
                          <a:latin typeface="Times New Roman"/>
                          <a:ea typeface="Times New Roman"/>
                          <a:cs typeface="Times New Roman"/>
                        </a:rPr>
                      </a:br>
                      <a:r>
                        <a:rPr lang="ru-RU" sz="800" dirty="0">
                          <a:latin typeface="Times New Roman"/>
                          <a:ea typeface="Times New Roman"/>
                          <a:cs typeface="Times New Roman"/>
                        </a:rPr>
                        <a:t>основной </a:t>
                      </a:r>
                      <a:r>
                        <a:rPr lang="ru-RU" sz="800" dirty="0" smtClean="0">
                          <a:latin typeface="Times New Roman"/>
                          <a:ea typeface="Times New Roman"/>
                          <a:cs typeface="Times New Roman"/>
                        </a:rPr>
                        <a:t>деятельности</a:t>
                      </a:r>
                      <a:endParaRPr lang="ru-RU" sz="1200" dirty="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endParaRPr lang="ru-RU"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900"/>
                        </a:lnSpc>
                        <a:spcBef>
                          <a:spcPts val="200"/>
                        </a:spcBef>
                        <a:spcAft>
                          <a:spcPts val="0"/>
                        </a:spcAft>
                      </a:pPr>
                      <a:r>
                        <a:rPr lang="ru-RU" sz="800">
                          <a:latin typeface="Times New Roman"/>
                          <a:ea typeface="Times New Roman"/>
                          <a:cs typeface="Times New Roman"/>
                        </a:rPr>
                        <a:t>КОД вида</a:t>
                      </a:r>
                      <a:br>
                        <a:rPr lang="ru-RU" sz="800">
                          <a:latin typeface="Times New Roman"/>
                          <a:ea typeface="Times New Roman"/>
                          <a:cs typeface="Times New Roman"/>
                        </a:rPr>
                      </a:br>
                      <a:r>
                        <a:rPr lang="ru-RU" sz="800">
                          <a:latin typeface="Times New Roman"/>
                          <a:ea typeface="Times New Roman"/>
                          <a:cs typeface="Times New Roman"/>
                        </a:rPr>
                        <a:t>параллельной деятельности</a:t>
                      </a:r>
                      <a:endParaRPr lang="ru-RU"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1348">
                <a:tc>
                  <a:txBody>
                    <a:bodyPr/>
                    <a:lstStyle/>
                    <a:p>
                      <a:pPr>
                        <a:spcBef>
                          <a:spcPts val="600"/>
                        </a:spcBef>
                        <a:spcAft>
                          <a:spcPts val="400"/>
                        </a:spcAft>
                      </a:pPr>
                      <a:r>
                        <a:rPr lang="ru-RU" sz="900" dirty="0">
                          <a:latin typeface="Times New Roman"/>
                          <a:ea typeface="Times New Roman"/>
                          <a:cs typeface="Times New Roman"/>
                        </a:rPr>
                        <a:t>1</a:t>
                      </a:r>
                      <a:r>
                        <a:rPr lang="en-US" sz="900" dirty="0">
                          <a:latin typeface="Times New Roman"/>
                          <a:ea typeface="Times New Roman"/>
                          <a:cs typeface="Times New Roman"/>
                        </a:rPr>
                        <a:t>7</a:t>
                      </a:r>
                      <a:r>
                        <a:rPr lang="ru-RU" sz="900" dirty="0">
                          <a:latin typeface="Times New Roman"/>
                          <a:ea typeface="Times New Roman"/>
                          <a:cs typeface="Times New Roman"/>
                        </a:rPr>
                        <a:t>.20-1</a:t>
                      </a:r>
                      <a:r>
                        <a:rPr lang="en-US" sz="900" dirty="0">
                          <a:latin typeface="Times New Roman"/>
                          <a:ea typeface="Times New Roman"/>
                          <a:cs typeface="Times New Roman"/>
                        </a:rPr>
                        <a:t>7</a:t>
                      </a:r>
                      <a:r>
                        <a:rPr lang="ru-RU" sz="900" dirty="0">
                          <a:latin typeface="Times New Roman"/>
                          <a:ea typeface="Times New Roman"/>
                          <a:cs typeface="Times New Roman"/>
                        </a:rPr>
                        <a:t>.30</a:t>
                      </a:r>
                      <a:endParaRPr lang="ru-RU" sz="1200" dirty="0">
                        <a:latin typeface="Times New Roman"/>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spcBef>
                          <a:spcPts val="300"/>
                        </a:spcBef>
                        <a:spcAft>
                          <a:spcPts val="100"/>
                        </a:spcAft>
                      </a:pPr>
                      <a:r>
                        <a:rPr lang="ru-RU" sz="1100" i="1" dirty="0">
                          <a:latin typeface="Times New Roman"/>
                          <a:ea typeface="Times New Roman"/>
                          <a:cs typeface="Times New Roman"/>
                        </a:rPr>
                        <a:t>Готовила ужин</a:t>
                      </a:r>
                      <a:endParaRPr lang="ru-RU"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spcBef>
                          <a:spcPts val="600"/>
                        </a:spcBef>
                        <a:spcAft>
                          <a:spcPts val="200"/>
                        </a:spcAft>
                      </a:pPr>
                      <a:endParaRPr lang="ru-RU" sz="1200" dirty="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spcBef>
                          <a:spcPts val="200"/>
                        </a:spcBef>
                        <a:spcAft>
                          <a:spcPts val="0"/>
                        </a:spcAft>
                      </a:pPr>
                      <a:r>
                        <a:rPr lang="ru-RU" sz="1100" i="1" dirty="0" smtClean="0">
                          <a:latin typeface="Times New Roman"/>
                          <a:ea typeface="Times New Roman"/>
                          <a:cs typeface="Times New Roman"/>
                        </a:rPr>
                        <a:t>Смотрела видео</a:t>
                      </a:r>
                      <a:r>
                        <a:rPr lang="ru-RU" sz="1100" i="1" baseline="0" dirty="0" smtClean="0">
                          <a:latin typeface="Times New Roman"/>
                          <a:ea typeface="Times New Roman"/>
                          <a:cs typeface="Times New Roman"/>
                        </a:rPr>
                        <a:t> на планшете</a:t>
                      </a:r>
                      <a:endParaRPr lang="ru-RU" sz="1100" i="1" dirty="0" smtClean="0">
                        <a:latin typeface="Times New Roman"/>
                        <a:ea typeface="Times New Roman"/>
                        <a:cs typeface="Times New Roman"/>
                      </a:endParaRPr>
                    </a:p>
                    <a:p>
                      <a:pPr marL="0" marR="0" indent="0" algn="l" defTabSz="971550" rtl="0" eaLnBrk="1" fontAlgn="auto" latinLnBrk="0" hangingPunct="1">
                        <a:lnSpc>
                          <a:spcPct val="100000"/>
                        </a:lnSpc>
                        <a:spcBef>
                          <a:spcPts val="200"/>
                        </a:spcBef>
                        <a:spcAft>
                          <a:spcPts val="0"/>
                        </a:spcAft>
                        <a:buClrTx/>
                        <a:buSzTx/>
                        <a:buFontTx/>
                        <a:buNone/>
                        <a:tabLst/>
                        <a:defRPr/>
                      </a:pPr>
                      <a:r>
                        <a:rPr lang="ru-RU" sz="1200" dirty="0" smtClean="0">
                          <a:latin typeface="Times New Roman"/>
                          <a:ea typeface="Times New Roman"/>
                          <a:cs typeface="Times New Roman"/>
                        </a:rPr>
                        <a:t>- </a:t>
                      </a:r>
                      <a:r>
                        <a:rPr lang="ru-RU" sz="1200" dirty="0" smtClean="0">
                          <a:latin typeface="Times New Roman"/>
                          <a:ea typeface="Times New Roman"/>
                          <a:cs typeface="Times New Roman"/>
                          <a:sym typeface="Symbol"/>
                        </a:rPr>
                        <a:t></a:t>
                      </a:r>
                      <a:r>
                        <a:rPr lang="ru-RU" sz="1200" dirty="0" smtClean="0">
                          <a:latin typeface="Times New Roman"/>
                          <a:ea typeface="Times New Roman"/>
                          <a:cs typeface="Times New Roman"/>
                        </a:rPr>
                        <a:t> -</a:t>
                      </a:r>
                      <a:endParaRPr lang="ru-RU" sz="1400" dirty="0" smtClean="0">
                        <a:latin typeface="Times New Roman"/>
                        <a:ea typeface="Times New Roman"/>
                        <a:cs typeface="Times New Roman"/>
                      </a:endParaRPr>
                    </a:p>
                    <a:p>
                      <a:pPr>
                        <a:spcBef>
                          <a:spcPts val="200"/>
                        </a:spcBef>
                        <a:spcAft>
                          <a:spcPts val="0"/>
                        </a:spcAft>
                      </a:pPr>
                      <a:endParaRPr lang="ru-RU"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Bef>
                          <a:spcPts val="600"/>
                        </a:spcBef>
                        <a:spcAft>
                          <a:spcPts val="0"/>
                        </a:spcAft>
                      </a:pPr>
                      <a:endParaRPr lang="ru-RU"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1579">
                <a:tc>
                  <a:txBody>
                    <a:bodyPr/>
                    <a:lstStyle/>
                    <a:p>
                      <a:pPr>
                        <a:spcBef>
                          <a:spcPts val="600"/>
                        </a:spcBef>
                        <a:spcAft>
                          <a:spcPts val="0"/>
                        </a:spcAft>
                      </a:pPr>
                      <a:r>
                        <a:rPr lang="ru-RU" sz="900" dirty="0">
                          <a:latin typeface="Times New Roman"/>
                          <a:ea typeface="Times New Roman"/>
                          <a:cs typeface="Times New Roman"/>
                        </a:rPr>
                        <a:t>1</a:t>
                      </a:r>
                      <a:r>
                        <a:rPr lang="en-US" sz="900" dirty="0">
                          <a:latin typeface="Times New Roman"/>
                          <a:ea typeface="Times New Roman"/>
                          <a:cs typeface="Times New Roman"/>
                        </a:rPr>
                        <a:t>7</a:t>
                      </a:r>
                      <a:r>
                        <a:rPr lang="ru-RU" sz="900" dirty="0">
                          <a:latin typeface="Times New Roman"/>
                          <a:ea typeface="Times New Roman"/>
                          <a:cs typeface="Times New Roman"/>
                        </a:rPr>
                        <a:t>.30-1</a:t>
                      </a:r>
                      <a:r>
                        <a:rPr lang="en-US" sz="900" dirty="0">
                          <a:latin typeface="Times New Roman"/>
                          <a:ea typeface="Times New Roman"/>
                          <a:cs typeface="Times New Roman"/>
                        </a:rPr>
                        <a:t>7</a:t>
                      </a:r>
                      <a:r>
                        <a:rPr lang="ru-RU" sz="900" dirty="0">
                          <a:latin typeface="Times New Roman"/>
                          <a:ea typeface="Times New Roman"/>
                          <a:cs typeface="Times New Roman"/>
                        </a:rPr>
                        <a:t>.40</a:t>
                      </a:r>
                      <a:endParaRPr lang="ru-RU" sz="1200" dirty="0">
                        <a:latin typeface="Times New Roman"/>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spcBef>
                          <a:spcPts val="300"/>
                        </a:spcBef>
                        <a:spcAft>
                          <a:spcPts val="100"/>
                        </a:spcAft>
                      </a:pPr>
                      <a:endParaRPr lang="ru-RU"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dirty="0"/>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4912">
                <a:tc>
                  <a:txBody>
                    <a:bodyPr/>
                    <a:lstStyle/>
                    <a:p>
                      <a:pPr>
                        <a:spcBef>
                          <a:spcPts val="600"/>
                        </a:spcBef>
                        <a:spcAft>
                          <a:spcPts val="400"/>
                        </a:spcAft>
                      </a:pPr>
                      <a:r>
                        <a:rPr lang="ru-RU" sz="900">
                          <a:latin typeface="Times New Roman"/>
                          <a:ea typeface="Times New Roman"/>
                          <a:cs typeface="Times New Roman"/>
                        </a:rPr>
                        <a:t>1</a:t>
                      </a:r>
                      <a:r>
                        <a:rPr lang="en-US" sz="900">
                          <a:latin typeface="Times New Roman"/>
                          <a:ea typeface="Times New Roman"/>
                          <a:cs typeface="Times New Roman"/>
                        </a:rPr>
                        <a:t>7</a:t>
                      </a:r>
                      <a:r>
                        <a:rPr lang="ru-RU" sz="900">
                          <a:latin typeface="Times New Roman"/>
                          <a:ea typeface="Times New Roman"/>
                          <a:cs typeface="Times New Roman"/>
                        </a:rPr>
                        <a:t>.40-1</a:t>
                      </a:r>
                      <a:r>
                        <a:rPr lang="en-US" sz="900">
                          <a:latin typeface="Times New Roman"/>
                          <a:ea typeface="Times New Roman"/>
                          <a:cs typeface="Times New Roman"/>
                        </a:rPr>
                        <a:t>7</a:t>
                      </a:r>
                      <a:r>
                        <a:rPr lang="ru-RU" sz="900">
                          <a:latin typeface="Times New Roman"/>
                          <a:ea typeface="Times New Roman"/>
                          <a:cs typeface="Times New Roman"/>
                        </a:rPr>
                        <a:t>.50</a:t>
                      </a:r>
                      <a:endParaRPr lang="ru-RU" sz="1200">
                        <a:latin typeface="Times New Roman"/>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100"/>
                        </a:spcAft>
                      </a:pPr>
                      <a:endParaRPr lang="ru-RU"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200"/>
                        </a:spcBef>
                        <a:spcAft>
                          <a:spcPts val="0"/>
                        </a:spcAft>
                      </a:pPr>
                      <a:endParaRPr lang="ru-RU"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3175">
                <a:tc>
                  <a:txBody>
                    <a:bodyPr/>
                    <a:lstStyle/>
                    <a:p>
                      <a:pPr>
                        <a:spcBef>
                          <a:spcPts val="600"/>
                        </a:spcBef>
                        <a:spcAft>
                          <a:spcPts val="0"/>
                        </a:spcAft>
                      </a:pPr>
                      <a:r>
                        <a:rPr lang="ru-RU" sz="900">
                          <a:latin typeface="Times New Roman"/>
                          <a:ea typeface="Times New Roman"/>
                          <a:cs typeface="Times New Roman"/>
                        </a:rPr>
                        <a:t>1</a:t>
                      </a:r>
                      <a:r>
                        <a:rPr lang="en-US" sz="900">
                          <a:latin typeface="Times New Roman"/>
                          <a:ea typeface="Times New Roman"/>
                          <a:cs typeface="Times New Roman"/>
                        </a:rPr>
                        <a:t>7</a:t>
                      </a:r>
                      <a:r>
                        <a:rPr lang="ru-RU" sz="900">
                          <a:latin typeface="Times New Roman"/>
                          <a:ea typeface="Times New Roman"/>
                          <a:cs typeface="Times New Roman"/>
                        </a:rPr>
                        <a:t>.50-</a:t>
                      </a:r>
                      <a:r>
                        <a:rPr lang="ru-RU" sz="900" b="1">
                          <a:latin typeface="Times New Roman"/>
                          <a:ea typeface="Times New Roman"/>
                          <a:cs typeface="Times New Roman"/>
                        </a:rPr>
                        <a:t>1</a:t>
                      </a:r>
                      <a:r>
                        <a:rPr lang="en-US" sz="900" b="1">
                          <a:latin typeface="Times New Roman"/>
                          <a:ea typeface="Times New Roman"/>
                          <a:cs typeface="Times New Roman"/>
                        </a:rPr>
                        <a:t>8</a:t>
                      </a:r>
                      <a:r>
                        <a:rPr lang="ru-RU" sz="900" b="1">
                          <a:latin typeface="Times New Roman"/>
                          <a:ea typeface="Times New Roman"/>
                          <a:cs typeface="Times New Roman"/>
                        </a:rPr>
                        <a:t>.00</a:t>
                      </a:r>
                      <a:endParaRPr lang="ru-RU" sz="1200">
                        <a:latin typeface="Times New Roman"/>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0"/>
                        </a:spcAft>
                      </a:pPr>
                      <a:endParaRPr lang="ru-RU"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1" name="Прямая со стрелкой 10"/>
          <p:cNvCxnSpPr/>
          <p:nvPr/>
        </p:nvCxnSpPr>
        <p:spPr>
          <a:xfrm>
            <a:off x="3130352" y="4219376"/>
            <a:ext cx="0" cy="576064"/>
          </a:xfrm>
          <a:prstGeom prst="straightConnector1">
            <a:avLst/>
          </a:prstGeom>
          <a:ln w="19050">
            <a:solidFill>
              <a:srgbClr val="AF1E1B"/>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258144" y="5155480"/>
            <a:ext cx="7200800" cy="1323439"/>
          </a:xfrm>
          <a:prstGeom prst="rect">
            <a:avLst/>
          </a:prstGeom>
          <a:noFill/>
        </p:spPr>
        <p:txBody>
          <a:bodyPr wrap="square" rtlCol="0">
            <a:spAutoFit/>
          </a:bodyPr>
          <a:lstStyle/>
          <a:p>
            <a:r>
              <a:rPr lang="ru-RU" sz="1600" dirty="0" smtClean="0"/>
              <a:t>При записи занятий второстепенной деятельностью возможны пропуски в 10-минутных интервалах, так как занятия второстепенной деятельностью, как правило, являются периодическими и по продолжительности могут не совпадать с продолжительностью основной деятельности.</a:t>
            </a:r>
            <a:endParaRPr lang="ru-RU" sz="1600" dirty="0"/>
          </a:p>
        </p:txBody>
      </p:sp>
      <p:sp>
        <p:nvSpPr>
          <p:cNvPr id="9" name="TextBox 8"/>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11</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Текст 6"/>
          <p:cNvSpPr>
            <a:spLocks noGrp="1"/>
          </p:cNvSpPr>
          <p:nvPr>
            <p:ph type="body" sz="quarter" idx="10"/>
          </p:nvPr>
        </p:nvSpPr>
        <p:spPr>
          <a:xfrm>
            <a:off x="1978025" y="114920"/>
            <a:ext cx="6480919" cy="216024"/>
          </a:xfrm>
        </p:spPr>
        <p:txBody>
          <a:bodyPr/>
          <a:lstStyle/>
          <a:p>
            <a:r>
              <a:rPr lang="ru-RU" sz="1400" dirty="0" smtClean="0">
                <a:solidFill>
                  <a:schemeClr val="bg1"/>
                </a:solidFill>
              </a:rPr>
              <a:t>Порядок регистрации затрат времени по видам деятельности</a:t>
            </a:r>
          </a:p>
          <a:p>
            <a:endParaRPr lang="ru-RU" sz="1400" dirty="0">
              <a:solidFill>
                <a:schemeClr val="bg1"/>
              </a:solidFill>
            </a:endParaRPr>
          </a:p>
        </p:txBody>
      </p:sp>
      <p:sp>
        <p:nvSpPr>
          <p:cNvPr id="5" name="TextBox 4"/>
          <p:cNvSpPr txBox="1"/>
          <p:nvPr/>
        </p:nvSpPr>
        <p:spPr>
          <a:xfrm>
            <a:off x="1330152" y="1627088"/>
            <a:ext cx="7128792" cy="1077218"/>
          </a:xfrm>
          <a:prstGeom prst="rect">
            <a:avLst/>
          </a:prstGeom>
          <a:noFill/>
        </p:spPr>
        <p:txBody>
          <a:bodyPr wrap="square" rtlCol="0">
            <a:spAutoFit/>
          </a:bodyPr>
          <a:lstStyle/>
          <a:p>
            <a:r>
              <a:rPr lang="ru-RU" sz="1600" dirty="0" smtClean="0"/>
              <a:t>Словесное описание вида деятельности (основного или второстепенного) приводится в строке того 10-минутного интервала времени, левая часть которого совпадает с началом описываемого занятия.</a:t>
            </a:r>
            <a:endParaRPr lang="ru-RU" sz="1600" dirty="0"/>
          </a:p>
        </p:txBody>
      </p:sp>
      <p:cxnSp>
        <p:nvCxnSpPr>
          <p:cNvPr id="6" name="Прямая соединительная линия 5"/>
          <p:cNvCxnSpPr/>
          <p:nvPr/>
        </p:nvCxnSpPr>
        <p:spPr>
          <a:xfrm>
            <a:off x="1258144" y="1699096"/>
            <a:ext cx="0" cy="936104"/>
          </a:xfrm>
          <a:prstGeom prst="line">
            <a:avLst/>
          </a:prstGeom>
          <a:ln w="19050">
            <a:solidFill>
              <a:srgbClr val="EF5D59"/>
            </a:solidFill>
          </a:ln>
        </p:spPr>
        <p:style>
          <a:lnRef idx="1">
            <a:schemeClr val="accent1"/>
          </a:lnRef>
          <a:fillRef idx="0">
            <a:schemeClr val="accent1"/>
          </a:fillRef>
          <a:effectRef idx="0">
            <a:schemeClr val="accent1"/>
          </a:effectRef>
          <a:fontRef idx="minor">
            <a:schemeClr val="tx1"/>
          </a:fontRef>
        </p:style>
      </p:cxnSp>
      <p:graphicFrame>
        <p:nvGraphicFramePr>
          <p:cNvPr id="8" name="Таблица 7"/>
          <p:cNvGraphicFramePr>
            <a:graphicFrameLocks noGrp="1"/>
          </p:cNvGraphicFramePr>
          <p:nvPr/>
        </p:nvGraphicFramePr>
        <p:xfrm>
          <a:off x="1330152" y="3427288"/>
          <a:ext cx="7128792" cy="1826798"/>
        </p:xfrm>
        <a:graphic>
          <a:graphicData uri="http://schemas.openxmlformats.org/drawingml/2006/table">
            <a:tbl>
              <a:tblPr/>
              <a:tblGrid>
                <a:gridCol w="2172170"/>
                <a:gridCol w="4170436"/>
                <a:gridCol w="786186"/>
              </a:tblGrid>
              <a:tr h="490543">
                <a:tc rowSpan="2">
                  <a:txBody>
                    <a:bodyPr/>
                    <a:lstStyle/>
                    <a:p>
                      <a:pPr algn="ctr">
                        <a:spcBef>
                          <a:spcPts val="200"/>
                        </a:spcBef>
                        <a:spcAft>
                          <a:spcPts val="0"/>
                        </a:spcAft>
                      </a:pPr>
                      <a:r>
                        <a:rPr lang="ru-RU" sz="1200" dirty="0">
                          <a:latin typeface="Times New Roman"/>
                          <a:ea typeface="Times New Roman"/>
                          <a:cs typeface="Times New Roman"/>
                        </a:rPr>
                        <a:t/>
                      </a:r>
                      <a:br>
                        <a:rPr lang="ru-RU" sz="1200" dirty="0">
                          <a:latin typeface="Times New Roman"/>
                          <a:ea typeface="Times New Roman"/>
                          <a:cs typeface="Times New Roman"/>
                        </a:rPr>
                      </a:br>
                      <a:r>
                        <a:rPr lang="ru-RU" sz="800" b="1" dirty="0">
                          <a:latin typeface="Times New Roman"/>
                          <a:ea typeface="Times New Roman"/>
                          <a:cs typeface="Times New Roman"/>
                        </a:rPr>
                        <a:t>Время</a:t>
                      </a:r>
                      <a:endParaRPr lang="ru-RU" sz="1200" dirty="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Bef>
                          <a:spcPts val="200"/>
                        </a:spcBef>
                        <a:spcAft>
                          <a:spcPts val="0"/>
                        </a:spcAft>
                      </a:pPr>
                      <a:r>
                        <a:rPr lang="ru-RU" sz="800" b="1" i="1" dirty="0">
                          <a:latin typeface="Times New Roman"/>
                          <a:ea typeface="Times New Roman"/>
                          <a:cs typeface="Times New Roman"/>
                        </a:rPr>
                        <a:t>Что Вы делали?</a:t>
                      </a:r>
                      <a:endParaRPr lang="ru-RU" sz="1200" dirty="0">
                        <a:latin typeface="Times New Roman"/>
                        <a:ea typeface="Times New Roman"/>
                        <a:cs typeface="Times New Roman"/>
                      </a:endParaRPr>
                    </a:p>
                    <a:p>
                      <a:pPr>
                        <a:spcBef>
                          <a:spcPts val="200"/>
                        </a:spcBef>
                        <a:spcAft>
                          <a:spcPts val="0"/>
                        </a:spcAft>
                      </a:pPr>
                      <a:r>
                        <a:rPr lang="ru-RU" sz="800" i="1" dirty="0">
                          <a:latin typeface="Times New Roman"/>
                          <a:ea typeface="Times New Roman"/>
                          <a:cs typeface="Times New Roman"/>
                        </a:rPr>
                        <a:t>Запишите свое основное занятие в каждый 10-минутный интервал с 16.00 до 19.00</a:t>
                      </a:r>
                      <a:endParaRPr lang="ru-RU" sz="1200" dirty="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860045">
                <a:tc vMerge="1">
                  <a:txBody>
                    <a:bodyPr/>
                    <a:lstStyle/>
                    <a:p>
                      <a:endParaRPr lang="ru-RU"/>
                    </a:p>
                  </a:txBody>
                  <a:tcPr/>
                </a:tc>
                <a:tc>
                  <a:txBody>
                    <a:bodyPr/>
                    <a:lstStyle/>
                    <a:p>
                      <a:pPr>
                        <a:spcBef>
                          <a:spcPts val="200"/>
                        </a:spcBef>
                        <a:spcAft>
                          <a:spcPts val="0"/>
                        </a:spcAft>
                      </a:pPr>
                      <a:r>
                        <a:rPr lang="ru-RU" sz="800" dirty="0">
                          <a:latin typeface="Times New Roman"/>
                          <a:ea typeface="Times New Roman"/>
                          <a:cs typeface="Times New Roman"/>
                        </a:rPr>
                        <a:t>Вписывайте только одно основное занятие в строке.</a:t>
                      </a:r>
                      <a:endParaRPr lang="ru-RU" sz="1200" dirty="0">
                        <a:latin typeface="Times New Roman"/>
                        <a:ea typeface="Times New Roman"/>
                        <a:cs typeface="Times New Roman"/>
                      </a:endParaRPr>
                    </a:p>
                    <a:p>
                      <a:pPr>
                        <a:spcBef>
                          <a:spcPts val="200"/>
                        </a:spcBef>
                        <a:spcAft>
                          <a:spcPts val="0"/>
                        </a:spcAft>
                      </a:pPr>
                      <a:r>
                        <a:rPr lang="ru-RU" sz="800" dirty="0">
                          <a:latin typeface="Times New Roman"/>
                          <a:ea typeface="Times New Roman"/>
                          <a:cs typeface="Times New Roman"/>
                        </a:rPr>
                        <a:t>Разделяйте собственно передвижение от деятельности, являющейся его причиной.</a:t>
                      </a:r>
                      <a:endParaRPr lang="ru-RU" sz="1200" dirty="0">
                        <a:latin typeface="Times New Roman"/>
                        <a:ea typeface="Times New Roman"/>
                        <a:cs typeface="Times New Roman"/>
                      </a:endParaRPr>
                    </a:p>
                    <a:p>
                      <a:pPr>
                        <a:spcBef>
                          <a:spcPts val="200"/>
                        </a:spcBef>
                        <a:spcAft>
                          <a:spcPts val="0"/>
                        </a:spcAft>
                      </a:pPr>
                      <a:r>
                        <a:rPr lang="ru-RU" sz="800" dirty="0">
                          <a:latin typeface="Times New Roman"/>
                          <a:ea typeface="Times New Roman"/>
                          <a:cs typeface="Times New Roman"/>
                        </a:rPr>
                        <a:t>Не забывайте указать вид транспорта.</a:t>
                      </a:r>
                      <a:endParaRPr lang="ru-RU" sz="1200" dirty="0">
                        <a:latin typeface="Times New Roman"/>
                        <a:ea typeface="Times New Roman"/>
                        <a:cs typeface="Times New Roman"/>
                      </a:endParaRPr>
                    </a:p>
                    <a:p>
                      <a:pPr>
                        <a:spcBef>
                          <a:spcPts val="200"/>
                        </a:spcBef>
                        <a:spcAft>
                          <a:spcPts val="0"/>
                        </a:spcAft>
                      </a:pPr>
                      <a:r>
                        <a:rPr lang="ru-RU" sz="800" dirty="0">
                          <a:latin typeface="Times New Roman"/>
                          <a:ea typeface="Times New Roman"/>
                          <a:cs typeface="Times New Roman"/>
                        </a:rPr>
                        <a:t>Отделяйте основную работу от дополнительной.</a:t>
                      </a:r>
                      <a:endParaRPr lang="ru-RU" sz="1200" dirty="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900"/>
                        </a:lnSpc>
                        <a:spcBef>
                          <a:spcPts val="200"/>
                        </a:spcBef>
                        <a:spcAft>
                          <a:spcPts val="0"/>
                        </a:spcAft>
                      </a:pPr>
                      <a:r>
                        <a:rPr lang="ru-RU" sz="800" dirty="0">
                          <a:latin typeface="Times New Roman"/>
                          <a:ea typeface="Times New Roman"/>
                          <a:cs typeface="Times New Roman"/>
                        </a:rPr>
                        <a:t>КОД вида</a:t>
                      </a:r>
                      <a:br>
                        <a:rPr lang="ru-RU" sz="800" dirty="0">
                          <a:latin typeface="Times New Roman"/>
                          <a:ea typeface="Times New Roman"/>
                          <a:cs typeface="Times New Roman"/>
                        </a:rPr>
                      </a:br>
                      <a:r>
                        <a:rPr lang="ru-RU" sz="800" dirty="0">
                          <a:latin typeface="Times New Roman"/>
                          <a:ea typeface="Times New Roman"/>
                          <a:cs typeface="Times New Roman"/>
                        </a:rPr>
                        <a:t>основной </a:t>
                      </a:r>
                      <a:r>
                        <a:rPr lang="ru-RU" sz="800" dirty="0" smtClean="0">
                          <a:latin typeface="Times New Roman"/>
                          <a:ea typeface="Times New Roman"/>
                          <a:cs typeface="Times New Roman"/>
                        </a:rPr>
                        <a:t>деятельности</a:t>
                      </a:r>
                      <a:endParaRPr lang="ru-RU" sz="1200" dirty="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346">
                <a:tc>
                  <a:txBody>
                    <a:bodyPr/>
                    <a:lstStyle/>
                    <a:p>
                      <a:pPr>
                        <a:spcBef>
                          <a:spcPts val="600"/>
                        </a:spcBef>
                        <a:spcAft>
                          <a:spcPts val="400"/>
                        </a:spcAft>
                      </a:pPr>
                      <a:r>
                        <a:rPr lang="ru-RU" sz="900" dirty="0">
                          <a:latin typeface="Times New Roman"/>
                          <a:ea typeface="Times New Roman"/>
                          <a:cs typeface="Times New Roman"/>
                        </a:rPr>
                        <a:t>1</a:t>
                      </a:r>
                      <a:r>
                        <a:rPr lang="en-US" sz="900" dirty="0">
                          <a:latin typeface="Times New Roman"/>
                          <a:ea typeface="Times New Roman"/>
                          <a:cs typeface="Times New Roman"/>
                        </a:rPr>
                        <a:t>6</a:t>
                      </a:r>
                      <a:r>
                        <a:rPr lang="ru-RU" sz="900" dirty="0">
                          <a:latin typeface="Times New Roman"/>
                          <a:ea typeface="Times New Roman"/>
                          <a:cs typeface="Times New Roman"/>
                        </a:rPr>
                        <a:t>.10-1</a:t>
                      </a:r>
                      <a:r>
                        <a:rPr lang="en-US" sz="900" dirty="0">
                          <a:latin typeface="Times New Roman"/>
                          <a:ea typeface="Times New Roman"/>
                          <a:cs typeface="Times New Roman"/>
                        </a:rPr>
                        <a:t>6</a:t>
                      </a:r>
                      <a:r>
                        <a:rPr lang="ru-RU" sz="900" dirty="0">
                          <a:latin typeface="Times New Roman"/>
                          <a:ea typeface="Times New Roman"/>
                          <a:cs typeface="Times New Roman"/>
                        </a:rPr>
                        <a:t>.20</a:t>
                      </a:r>
                      <a:endParaRPr lang="ru-RU" sz="1200" dirty="0">
                        <a:latin typeface="Times New Roman"/>
                        <a:ea typeface="Times New Roman"/>
                        <a:cs typeface="Times New Roman"/>
                      </a:endParaRPr>
                    </a:p>
                  </a:txBody>
                  <a:tcPr marL="18467" marR="184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0"/>
                        </a:spcAft>
                      </a:pPr>
                      <a:r>
                        <a:rPr lang="ru-RU" sz="1100" i="1" dirty="0" smtClean="0">
                          <a:latin typeface="Times New Roman"/>
                          <a:ea typeface="Times New Roman"/>
                          <a:cs typeface="Times New Roman"/>
                        </a:rPr>
                        <a:t>Шла пешком в магазин</a:t>
                      </a:r>
                      <a:endParaRPr lang="ru-RU" sz="1200" dirty="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200"/>
                        </a:spcAft>
                      </a:pPr>
                      <a:endParaRPr lang="ru-RU" sz="1200" dirty="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6864">
                <a:tc>
                  <a:txBody>
                    <a:bodyPr/>
                    <a:lstStyle/>
                    <a:p>
                      <a:pPr>
                        <a:spcBef>
                          <a:spcPts val="600"/>
                        </a:spcBef>
                        <a:spcAft>
                          <a:spcPts val="400"/>
                        </a:spcAft>
                      </a:pPr>
                      <a:r>
                        <a:rPr lang="ru-RU" sz="900">
                          <a:latin typeface="Times New Roman"/>
                          <a:ea typeface="Times New Roman"/>
                          <a:cs typeface="Times New Roman"/>
                        </a:rPr>
                        <a:t>1</a:t>
                      </a:r>
                      <a:r>
                        <a:rPr lang="en-US" sz="900">
                          <a:latin typeface="Times New Roman"/>
                          <a:ea typeface="Times New Roman"/>
                          <a:cs typeface="Times New Roman"/>
                        </a:rPr>
                        <a:t>6</a:t>
                      </a:r>
                      <a:r>
                        <a:rPr lang="ru-RU" sz="900">
                          <a:latin typeface="Times New Roman"/>
                          <a:ea typeface="Times New Roman"/>
                          <a:cs typeface="Times New Roman"/>
                        </a:rPr>
                        <a:t>.20-1</a:t>
                      </a:r>
                      <a:r>
                        <a:rPr lang="en-US" sz="900">
                          <a:latin typeface="Times New Roman"/>
                          <a:ea typeface="Times New Roman"/>
                          <a:cs typeface="Times New Roman"/>
                        </a:rPr>
                        <a:t>6</a:t>
                      </a:r>
                      <a:r>
                        <a:rPr lang="ru-RU" sz="900">
                          <a:latin typeface="Times New Roman"/>
                          <a:ea typeface="Times New Roman"/>
                          <a:cs typeface="Times New Roman"/>
                        </a:rPr>
                        <a:t>.30</a:t>
                      </a:r>
                      <a:endParaRPr lang="ru-RU" sz="1200">
                        <a:latin typeface="Times New Roman"/>
                        <a:ea typeface="Times New Roman"/>
                        <a:cs typeface="Times New Roman"/>
                      </a:endParaRPr>
                    </a:p>
                  </a:txBody>
                  <a:tcPr marL="18467" marR="184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100"/>
                        </a:spcAft>
                      </a:pPr>
                      <a:r>
                        <a:rPr lang="ru-RU" sz="1100" i="1" dirty="0" smtClean="0">
                          <a:latin typeface="Times New Roman"/>
                          <a:ea typeface="Times New Roman"/>
                          <a:cs typeface="Times New Roman"/>
                        </a:rPr>
                        <a:t>–</a:t>
                      </a:r>
                      <a:r>
                        <a:rPr lang="ru-RU" sz="1100" b="0" i="1" dirty="0" smtClean="0">
                          <a:solidFill>
                            <a:schemeClr val="tx1"/>
                          </a:solidFill>
                          <a:latin typeface="Times New Roman"/>
                          <a:ea typeface="Times New Roman"/>
                          <a:cs typeface="Times New Roman"/>
                        </a:rPr>
                        <a:t>"</a:t>
                      </a:r>
                      <a:r>
                        <a:rPr lang="en-US" sz="1100" b="0" i="1" dirty="0" smtClean="0">
                          <a:solidFill>
                            <a:schemeClr val="tx1"/>
                          </a:solidFill>
                          <a:latin typeface="Times New Roman"/>
                          <a:ea typeface="Times New Roman"/>
                          <a:cs typeface="Times New Roman"/>
                        </a:rPr>
                        <a:t>–</a:t>
                      </a:r>
                      <a:endParaRPr lang="ru-RU" sz="1200" b="0" dirty="0">
                        <a:solidFill>
                          <a:schemeClr val="tx1"/>
                        </a:solidFill>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200"/>
                        </a:spcAft>
                      </a:pPr>
                      <a:endParaRPr lang="ru-RU" sz="1200" dirty="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TextBox 8"/>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12</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8144" y="1123032"/>
            <a:ext cx="7200799" cy="1080120"/>
          </a:xfrm>
        </p:spPr>
        <p:txBody>
          <a:bodyPr/>
          <a:lstStyle/>
          <a:p>
            <a:r>
              <a:rPr lang="ru-RU" dirty="0" smtClean="0"/>
              <a:t>В описании необходимо отразить такие характеристики вида деятельности, которые позволят установить, относится ли эта деятельность:</a:t>
            </a:r>
            <a:br>
              <a:rPr lang="ru-RU" dirty="0" smtClean="0"/>
            </a:br>
            <a:endParaRPr lang="ru-RU" dirty="0"/>
          </a:p>
        </p:txBody>
      </p:sp>
      <p:sp>
        <p:nvSpPr>
          <p:cNvPr id="3" name="Текст 2"/>
          <p:cNvSpPr>
            <a:spLocks noGrp="1"/>
          </p:cNvSpPr>
          <p:nvPr>
            <p:ph type="body" sz="quarter" idx="10"/>
          </p:nvPr>
        </p:nvSpPr>
        <p:spPr>
          <a:xfrm>
            <a:off x="1258888" y="2275160"/>
            <a:ext cx="7199312" cy="4032448"/>
          </a:xfrm>
        </p:spPr>
        <p:txBody>
          <a:bodyPr/>
          <a:lstStyle/>
          <a:p>
            <a:r>
              <a:rPr lang="ru-RU" dirty="0" smtClean="0"/>
              <a:t>к трудовой деятельности, связанной с оплачиваемой занятостью по найму или с самостоятельным производством товаров для продажи и оказанием услуг за плату;</a:t>
            </a:r>
          </a:p>
          <a:p>
            <a:endParaRPr lang="ru-RU" dirty="0" smtClean="0"/>
          </a:p>
          <a:p>
            <a:r>
              <a:rPr lang="ru-RU" dirty="0" smtClean="0"/>
              <a:t>деятельности, связанной с самостоятельным производством товаров для личного потребления;</a:t>
            </a:r>
          </a:p>
          <a:p>
            <a:endParaRPr lang="ru-RU" dirty="0" smtClean="0"/>
          </a:p>
          <a:p>
            <a:r>
              <a:rPr lang="ru-RU" dirty="0" smtClean="0"/>
              <a:t>деятельности, связанной с неоплачиваемой деятельностью, осуществляемой в интересах членов домашнего хозяйства и семьи, членов других домашних хозяйств и в общественных интересах;</a:t>
            </a:r>
          </a:p>
          <a:p>
            <a:endParaRPr lang="ru-RU" dirty="0" smtClean="0"/>
          </a:p>
          <a:p>
            <a:r>
              <a:rPr lang="ru-RU" dirty="0" smtClean="0"/>
              <a:t>деятельности по удовлетворению личных потребностей, выполняемой на основе самостоятельной организации или участия в организованных мероприятиях. </a:t>
            </a:r>
          </a:p>
          <a:p>
            <a:endParaRPr lang="ru-RU" dirty="0"/>
          </a:p>
        </p:txBody>
      </p:sp>
      <p:sp>
        <p:nvSpPr>
          <p:cNvPr id="4" name="Текст 3"/>
          <p:cNvSpPr>
            <a:spLocks noGrp="1"/>
          </p:cNvSpPr>
          <p:nvPr>
            <p:ph type="body" sz="quarter" idx="11"/>
          </p:nvPr>
        </p:nvSpPr>
        <p:spPr>
          <a:xfrm>
            <a:off x="1978224" y="114920"/>
            <a:ext cx="6480919" cy="216024"/>
          </a:xfrm>
        </p:spPr>
        <p:txBody>
          <a:bodyPr/>
          <a:lstStyle/>
          <a:p>
            <a:r>
              <a:rPr lang="ru-RU" sz="1400" dirty="0" smtClean="0">
                <a:solidFill>
                  <a:schemeClr val="bg1"/>
                </a:solidFill>
              </a:rPr>
              <a:t>Правила записи видов деятельности и их продолжительности</a:t>
            </a:r>
            <a:endParaRPr lang="ru-RU" sz="1400" dirty="0">
              <a:solidFill>
                <a:schemeClr val="bg1"/>
              </a:solidFill>
            </a:endParaRPr>
          </a:p>
        </p:txBody>
      </p:sp>
      <p:sp>
        <p:nvSpPr>
          <p:cNvPr id="5" name="TextBox 4"/>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13</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8144" y="1626816"/>
            <a:ext cx="7200799" cy="2232520"/>
          </a:xfrm>
        </p:spPr>
        <p:txBody>
          <a:bodyPr/>
          <a:lstStyle/>
          <a:p>
            <a:r>
              <a:rPr lang="ru-RU" dirty="0" smtClean="0"/>
              <a:t>При записи трудовой деятельности в описание включаются уточняющие отметки, отражающие отношение трудовой деятельности к оплачиваемой работе, к производству товаров для собственного конечного потребления или оказанию услуг на неоплачиваемой (или бесплатной) основе.</a:t>
            </a:r>
            <a:br>
              <a:rPr lang="ru-RU" dirty="0" smtClean="0"/>
            </a:br>
            <a:endParaRPr lang="ru-RU" dirty="0"/>
          </a:p>
        </p:txBody>
      </p:sp>
      <p:sp>
        <p:nvSpPr>
          <p:cNvPr id="3" name="Текст 2"/>
          <p:cNvSpPr>
            <a:spLocks noGrp="1"/>
          </p:cNvSpPr>
          <p:nvPr>
            <p:ph type="body" sz="quarter" idx="10"/>
          </p:nvPr>
        </p:nvSpPr>
        <p:spPr>
          <a:xfrm>
            <a:off x="1258144" y="3859336"/>
            <a:ext cx="7199312" cy="792360"/>
          </a:xfrm>
        </p:spPr>
        <p:txBody>
          <a:bodyPr/>
          <a:lstStyle/>
          <a:p>
            <a:r>
              <a:rPr lang="ru-RU" dirty="0" smtClean="0"/>
              <a:t>Если респондент работает в организации, учреждении, на предприятии, достаточно написать просто «работа» или «рабочее время» (не нужно указывать какая именно работа выполнялась).</a:t>
            </a:r>
            <a:endParaRPr lang="ru-RU" dirty="0"/>
          </a:p>
        </p:txBody>
      </p:sp>
      <p:sp>
        <p:nvSpPr>
          <p:cNvPr id="4" name="Текст 3"/>
          <p:cNvSpPr>
            <a:spLocks noGrp="1"/>
          </p:cNvSpPr>
          <p:nvPr>
            <p:ph type="body" sz="quarter" idx="11"/>
          </p:nvPr>
        </p:nvSpPr>
        <p:spPr>
          <a:xfrm>
            <a:off x="1978224" y="114920"/>
            <a:ext cx="6624935" cy="216024"/>
          </a:xfrm>
        </p:spPr>
        <p:txBody>
          <a:bodyPr/>
          <a:lstStyle/>
          <a:p>
            <a:r>
              <a:rPr lang="ru-RU" sz="1400" dirty="0" smtClean="0">
                <a:solidFill>
                  <a:schemeClr val="bg1"/>
                </a:solidFill>
              </a:rPr>
              <a:t>Уточняющие отметки при записи трудовой деятельности</a:t>
            </a:r>
          </a:p>
          <a:p>
            <a:endParaRPr lang="ru-RU" sz="1400" dirty="0">
              <a:solidFill>
                <a:schemeClr val="bg1"/>
              </a:solidFill>
            </a:endParaRPr>
          </a:p>
        </p:txBody>
      </p:sp>
      <p:pic>
        <p:nvPicPr>
          <p:cNvPr id="20482" name="Picture 2" descr="\\nas17\Work\Projects_III\Rosstat-4 (Бюджет времени)\Designer\Изображения из презентаций\Чемодан.png"/>
          <p:cNvPicPr>
            <a:picLocks noChangeAspect="1" noChangeArrowheads="1"/>
          </p:cNvPicPr>
          <p:nvPr/>
        </p:nvPicPr>
        <p:blipFill>
          <a:blip r:embed="rId2" cstate="print"/>
          <a:srcRect/>
          <a:stretch>
            <a:fillRect/>
          </a:stretch>
        </p:blipFill>
        <p:spPr bwMode="auto">
          <a:xfrm>
            <a:off x="3778424" y="5011464"/>
            <a:ext cx="1948686" cy="1296144"/>
          </a:xfrm>
          <a:prstGeom prst="rect">
            <a:avLst/>
          </a:prstGeom>
          <a:noFill/>
        </p:spPr>
      </p:pic>
      <p:sp>
        <p:nvSpPr>
          <p:cNvPr id="6" name="TextBox 5"/>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14</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1258144" y="1051024"/>
            <a:ext cx="7560840" cy="576336"/>
          </a:xfrm>
        </p:spPr>
        <p:txBody>
          <a:bodyPr/>
          <a:lstStyle/>
          <a:p>
            <a:r>
              <a:rPr lang="ru-RU" dirty="0" smtClean="0"/>
              <a:t>Если респондент по статусу занятости относится к одной из следующих категорий: </a:t>
            </a:r>
          </a:p>
          <a:p>
            <a:endParaRPr lang="ru-RU" dirty="0"/>
          </a:p>
        </p:txBody>
      </p:sp>
      <p:sp>
        <p:nvSpPr>
          <p:cNvPr id="4" name="Текст 3"/>
          <p:cNvSpPr>
            <a:spLocks noGrp="1"/>
          </p:cNvSpPr>
          <p:nvPr>
            <p:ph type="body" sz="quarter" idx="11"/>
          </p:nvPr>
        </p:nvSpPr>
        <p:spPr>
          <a:xfrm>
            <a:off x="2030736" y="114920"/>
            <a:ext cx="6696943" cy="216024"/>
          </a:xfrm>
        </p:spPr>
        <p:txBody>
          <a:bodyPr/>
          <a:lstStyle/>
          <a:p>
            <a:r>
              <a:rPr lang="ru-RU" sz="1400" dirty="0" smtClean="0">
                <a:solidFill>
                  <a:schemeClr val="bg1"/>
                </a:solidFill>
              </a:rPr>
              <a:t>Уточняющие отметки при записи трудовой деятельности</a:t>
            </a:r>
          </a:p>
          <a:p>
            <a:endParaRPr lang="ru-RU" sz="1400" dirty="0">
              <a:solidFill>
                <a:schemeClr val="bg1"/>
              </a:solidFill>
            </a:endParaRPr>
          </a:p>
        </p:txBody>
      </p:sp>
      <p:sp>
        <p:nvSpPr>
          <p:cNvPr id="6" name="Текст 2"/>
          <p:cNvSpPr txBox="1">
            <a:spLocks/>
          </p:cNvSpPr>
          <p:nvPr/>
        </p:nvSpPr>
        <p:spPr>
          <a:xfrm>
            <a:off x="1546176" y="1627088"/>
            <a:ext cx="6912768" cy="3024336"/>
          </a:xfrm>
          <a:prstGeom prst="rect">
            <a:avLst/>
          </a:prstGeom>
        </p:spPr>
        <p:txBody>
          <a:bodyPr/>
          <a:lstStyle/>
          <a:p>
            <a:pPr>
              <a:buBlip>
                <a:blip r:embed="rId2"/>
              </a:buBlip>
            </a:pPr>
            <a:r>
              <a:rPr lang="en-US" sz="1600" dirty="0" smtClean="0"/>
              <a:t> </a:t>
            </a:r>
            <a:r>
              <a:rPr lang="ru-RU" sz="1600" dirty="0" smtClean="0"/>
              <a:t>работающий на предприятии индивидуального предпринимателя или у лиц, осуществляющих предпринимательскую или профессиональную деятельность;</a:t>
            </a:r>
          </a:p>
          <a:p>
            <a:pPr>
              <a:buBlip>
                <a:blip r:embed="rId2"/>
              </a:buBlip>
            </a:pPr>
            <a:r>
              <a:rPr lang="en-US" sz="1600" dirty="0" smtClean="0"/>
              <a:t> </a:t>
            </a:r>
            <a:r>
              <a:rPr lang="ru-RU" sz="1600" dirty="0" smtClean="0"/>
              <a:t>работающий в фермерском хозяйстве;</a:t>
            </a:r>
          </a:p>
          <a:p>
            <a:pPr>
              <a:buBlip>
                <a:blip r:embed="rId2"/>
              </a:buBlip>
            </a:pPr>
            <a:r>
              <a:rPr lang="en-US" sz="1600" dirty="0" smtClean="0"/>
              <a:t> </a:t>
            </a:r>
            <a:r>
              <a:rPr lang="ru-RU" sz="1600" dirty="0" smtClean="0"/>
              <a:t>работающий в сфере предпринимательской деятельности; </a:t>
            </a:r>
          </a:p>
          <a:p>
            <a:pPr>
              <a:buBlip>
                <a:blip r:embed="rId2"/>
              </a:buBlip>
            </a:pPr>
            <a:r>
              <a:rPr lang="en-US" sz="1600" dirty="0" smtClean="0"/>
              <a:t> </a:t>
            </a:r>
            <a:r>
              <a:rPr lang="ru-RU" sz="1600" dirty="0" smtClean="0"/>
              <a:t>работающий по найму в частных домохозяйствах (у частных лиц);</a:t>
            </a:r>
          </a:p>
          <a:p>
            <a:pPr>
              <a:buBlip>
                <a:blip r:embed="rId2"/>
              </a:buBlip>
            </a:pPr>
            <a:r>
              <a:rPr lang="en-US" sz="1600" dirty="0" smtClean="0"/>
              <a:t> </a:t>
            </a:r>
            <a:r>
              <a:rPr lang="ru-RU" sz="1600" dirty="0" smtClean="0"/>
              <a:t>работающий на индивидуальной основе (на основе самостоятельной занятости);</a:t>
            </a:r>
          </a:p>
          <a:p>
            <a:pPr>
              <a:buBlip>
                <a:blip r:embed="rId2"/>
              </a:buBlip>
            </a:pPr>
            <a:r>
              <a:rPr lang="en-US" sz="1600" dirty="0" smtClean="0"/>
              <a:t> </a:t>
            </a:r>
            <a:r>
              <a:rPr lang="ru-RU" sz="1600" dirty="0" smtClean="0"/>
              <a:t>работающий в собственном домашнем хозяйстве по производству продукции сельского, лесного хозяйства, охоты, рыболовства для реализации и т.п.</a:t>
            </a:r>
          </a:p>
          <a:p>
            <a:pPr marL="177800" marR="0" lvl="0" indent="-177800" algn="l" defTabSz="971550" rtl="0" eaLnBrk="1" fontAlgn="auto" latinLnBrk="0" hangingPunct="1">
              <a:lnSpc>
                <a:spcPct val="100000"/>
              </a:lnSpc>
              <a:spcBef>
                <a:spcPct val="20000"/>
              </a:spcBef>
              <a:spcAft>
                <a:spcPts val="0"/>
              </a:spcAft>
              <a:buClrTx/>
              <a:buSzTx/>
              <a:buFontTx/>
              <a:buBlip>
                <a:blip r:embed="rId3"/>
              </a:buBlip>
              <a:tabLst>
                <a:tab pos="93663" algn="l"/>
              </a:tabLst>
              <a:defRPr/>
            </a:pPr>
            <a:endParaRPr kumimoji="0" lang="ru-RU" sz="16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TextBox 6"/>
          <p:cNvSpPr txBox="1"/>
          <p:nvPr/>
        </p:nvSpPr>
        <p:spPr>
          <a:xfrm>
            <a:off x="1330152" y="4435400"/>
            <a:ext cx="7128792" cy="830997"/>
          </a:xfrm>
          <a:prstGeom prst="rect">
            <a:avLst/>
          </a:prstGeom>
          <a:noFill/>
        </p:spPr>
        <p:txBody>
          <a:bodyPr wrap="square" rtlCol="0">
            <a:spAutoFit/>
          </a:bodyPr>
          <a:lstStyle/>
          <a:p>
            <a:r>
              <a:rPr lang="ru-RU" sz="1600" dirty="0" smtClean="0"/>
              <a:t>описание его деятельности в рабочее время должно подробно раскрывать вид занятия или виды нескольких занятий, если они различались в определенные часы. </a:t>
            </a:r>
            <a:endParaRPr lang="ru-RU" sz="1600" dirty="0"/>
          </a:p>
        </p:txBody>
      </p:sp>
      <p:cxnSp>
        <p:nvCxnSpPr>
          <p:cNvPr id="8" name="Прямая соединительная линия 7"/>
          <p:cNvCxnSpPr/>
          <p:nvPr/>
        </p:nvCxnSpPr>
        <p:spPr>
          <a:xfrm>
            <a:off x="1258144" y="4579416"/>
            <a:ext cx="0" cy="648072"/>
          </a:xfrm>
          <a:prstGeom prst="line">
            <a:avLst/>
          </a:prstGeom>
          <a:ln w="19050">
            <a:solidFill>
              <a:srgbClr val="EF5D59"/>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122240" y="5371504"/>
            <a:ext cx="6912768" cy="830997"/>
          </a:xfrm>
          <a:prstGeom prst="rect">
            <a:avLst/>
          </a:prstGeom>
          <a:noFill/>
        </p:spPr>
        <p:txBody>
          <a:bodyPr wrap="square" rtlCol="0">
            <a:spAutoFit/>
          </a:bodyPr>
          <a:lstStyle/>
          <a:p>
            <a:r>
              <a:rPr lang="ru-RU" sz="1600" dirty="0" smtClean="0"/>
              <a:t>Например, «вспашка земли (работа)», «строил дом (работа)», «делала массаж (за плату)», «плел корзину (на продажу)», «ловил рыбу (на продажу)», «занималась с учеником (за плату)», и т.п.</a:t>
            </a:r>
            <a:endParaRPr lang="ru-RU" sz="1600" dirty="0"/>
          </a:p>
        </p:txBody>
      </p:sp>
      <p:pic>
        <p:nvPicPr>
          <p:cNvPr id="21506" name="Picture 2" descr="\\nas17\Work\Projects_III\Rosstat-4 (Бюджет времени)\Designer\Изображения из презентаций\Красный документ.png"/>
          <p:cNvPicPr>
            <a:picLocks noChangeAspect="1" noChangeArrowheads="1"/>
          </p:cNvPicPr>
          <p:nvPr/>
        </p:nvPicPr>
        <p:blipFill>
          <a:blip r:embed="rId4" cstate="print"/>
          <a:srcRect/>
          <a:stretch>
            <a:fillRect/>
          </a:stretch>
        </p:blipFill>
        <p:spPr bwMode="auto">
          <a:xfrm>
            <a:off x="1258144" y="5515520"/>
            <a:ext cx="792088" cy="944565"/>
          </a:xfrm>
          <a:prstGeom prst="rect">
            <a:avLst/>
          </a:prstGeom>
          <a:noFill/>
        </p:spPr>
      </p:pic>
      <p:sp>
        <p:nvSpPr>
          <p:cNvPr id="9" name="TextBox 8"/>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15</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Текст 3"/>
          <p:cNvSpPr>
            <a:spLocks noGrp="1"/>
          </p:cNvSpPr>
          <p:nvPr>
            <p:ph type="body" sz="quarter" idx="11"/>
          </p:nvPr>
        </p:nvSpPr>
        <p:spPr>
          <a:xfrm>
            <a:off x="1978124" y="114920"/>
            <a:ext cx="6696943" cy="216024"/>
          </a:xfrm>
        </p:spPr>
        <p:txBody>
          <a:bodyPr/>
          <a:lstStyle/>
          <a:p>
            <a:r>
              <a:rPr lang="ru-RU" sz="1400" dirty="0" smtClean="0">
                <a:solidFill>
                  <a:schemeClr val="bg1"/>
                </a:solidFill>
              </a:rPr>
              <a:t>Уточняющие отметки при записи трудовой деятельности</a:t>
            </a:r>
          </a:p>
          <a:p>
            <a:endParaRPr lang="ru-RU" sz="1400" dirty="0">
              <a:solidFill>
                <a:schemeClr val="bg1"/>
              </a:solidFill>
            </a:endParaRPr>
          </a:p>
        </p:txBody>
      </p:sp>
      <p:sp>
        <p:nvSpPr>
          <p:cNvPr id="5" name="TextBox 4"/>
          <p:cNvSpPr txBox="1"/>
          <p:nvPr/>
        </p:nvSpPr>
        <p:spPr>
          <a:xfrm>
            <a:off x="1258144" y="1411064"/>
            <a:ext cx="7200800" cy="830997"/>
          </a:xfrm>
          <a:prstGeom prst="rect">
            <a:avLst/>
          </a:prstGeom>
          <a:noFill/>
        </p:spPr>
        <p:txBody>
          <a:bodyPr wrap="square" rtlCol="0">
            <a:spAutoFit/>
          </a:bodyPr>
          <a:lstStyle/>
          <a:p>
            <a:pPr>
              <a:buBlip>
                <a:blip r:embed="rId2"/>
              </a:buBlip>
            </a:pPr>
            <a:r>
              <a:rPr lang="ru-RU" sz="1600" dirty="0" smtClean="0"/>
              <a:t> При описании деятельности по производству товаров для собственного конечного использования следует после записи вида деятельности указать в скобках: «для себя».</a:t>
            </a:r>
          </a:p>
        </p:txBody>
      </p:sp>
      <p:pic>
        <p:nvPicPr>
          <p:cNvPr id="27650" name="Picture 2" descr="\\nas17\Work\Projects_III\Rosstat-4 (Бюджет времени)\Designer\Изображения из презентаций\Дама с теплицей.png"/>
          <p:cNvPicPr>
            <a:picLocks noChangeAspect="1" noChangeArrowheads="1"/>
          </p:cNvPicPr>
          <p:nvPr/>
        </p:nvPicPr>
        <p:blipFill>
          <a:blip r:embed="rId3" cstate="print"/>
          <a:srcRect/>
          <a:stretch>
            <a:fillRect/>
          </a:stretch>
        </p:blipFill>
        <p:spPr bwMode="auto">
          <a:xfrm>
            <a:off x="2986336" y="4435400"/>
            <a:ext cx="3744416" cy="1679239"/>
          </a:xfrm>
          <a:prstGeom prst="rect">
            <a:avLst/>
          </a:prstGeom>
          <a:noFill/>
        </p:spPr>
      </p:pic>
      <p:sp>
        <p:nvSpPr>
          <p:cNvPr id="10" name="Прямоугольник 9"/>
          <p:cNvSpPr/>
          <p:nvPr/>
        </p:nvSpPr>
        <p:spPr>
          <a:xfrm>
            <a:off x="2194248" y="2563192"/>
            <a:ext cx="6264696" cy="1323439"/>
          </a:xfrm>
          <a:prstGeom prst="rect">
            <a:avLst/>
          </a:prstGeom>
        </p:spPr>
        <p:txBody>
          <a:bodyPr wrap="square">
            <a:spAutoFit/>
          </a:bodyPr>
          <a:lstStyle/>
          <a:p>
            <a:r>
              <a:rPr lang="ru-RU" sz="1600" dirty="0" smtClean="0"/>
              <a:t>Например: «строил дом (для себя)», «доила корову (для себя)», «плел корзину (для себя)», «ловил рыбу (для себя)», «перекапывал грядки (для себя)», «сбор урожая грядок (для себя)», «сбор грибов (для себя)», «закупала сено (для себя)» и т.п.</a:t>
            </a:r>
          </a:p>
        </p:txBody>
      </p:sp>
      <p:pic>
        <p:nvPicPr>
          <p:cNvPr id="27651" name="Picture 3" descr="\\nas17\Work\Projects_III\Rosstat-4 (Бюджет времени)\Designer\Изображения из презентаций\Красный документ.png"/>
          <p:cNvPicPr>
            <a:picLocks noChangeAspect="1" noChangeArrowheads="1"/>
          </p:cNvPicPr>
          <p:nvPr/>
        </p:nvPicPr>
        <p:blipFill>
          <a:blip r:embed="rId4" cstate="print"/>
          <a:srcRect/>
          <a:stretch>
            <a:fillRect/>
          </a:stretch>
        </p:blipFill>
        <p:spPr bwMode="auto">
          <a:xfrm>
            <a:off x="1402160" y="2635200"/>
            <a:ext cx="603841" cy="720080"/>
          </a:xfrm>
          <a:prstGeom prst="rect">
            <a:avLst/>
          </a:prstGeom>
          <a:noFill/>
        </p:spPr>
      </p:pic>
      <p:sp>
        <p:nvSpPr>
          <p:cNvPr id="7" name="TextBox 6"/>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16</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1258144" y="1195040"/>
            <a:ext cx="7920880" cy="576064"/>
          </a:xfrm>
        </p:spPr>
        <p:txBody>
          <a:bodyPr/>
          <a:lstStyle/>
          <a:p>
            <a:r>
              <a:rPr lang="ru-RU" dirty="0" smtClean="0"/>
              <a:t>При оказании респондентом услуг на неоплачиваемой (или бесплатной) основе необходимо отразить конечного получателя таких услуг, а именно:</a:t>
            </a:r>
          </a:p>
          <a:p>
            <a:endParaRPr lang="ru-RU" dirty="0"/>
          </a:p>
        </p:txBody>
      </p:sp>
      <p:sp>
        <p:nvSpPr>
          <p:cNvPr id="4" name="Текст 3"/>
          <p:cNvSpPr>
            <a:spLocks noGrp="1"/>
          </p:cNvSpPr>
          <p:nvPr>
            <p:ph type="body" sz="quarter" idx="11"/>
          </p:nvPr>
        </p:nvSpPr>
        <p:spPr>
          <a:xfrm>
            <a:off x="1942120" y="114920"/>
            <a:ext cx="6768951" cy="216024"/>
          </a:xfrm>
        </p:spPr>
        <p:txBody>
          <a:bodyPr/>
          <a:lstStyle/>
          <a:p>
            <a:r>
              <a:rPr lang="ru-RU" sz="1400" dirty="0" smtClean="0">
                <a:solidFill>
                  <a:schemeClr val="bg1"/>
                </a:solidFill>
              </a:rPr>
              <a:t>Уточняющие отметки при записи трудовой деятельности</a:t>
            </a:r>
          </a:p>
        </p:txBody>
      </p:sp>
      <p:sp>
        <p:nvSpPr>
          <p:cNvPr id="5" name="Текст 2"/>
          <p:cNvSpPr txBox="1">
            <a:spLocks/>
          </p:cNvSpPr>
          <p:nvPr/>
        </p:nvSpPr>
        <p:spPr>
          <a:xfrm>
            <a:off x="1546176" y="1771104"/>
            <a:ext cx="7560840" cy="576064"/>
          </a:xfrm>
          <a:prstGeom prst="rect">
            <a:avLst/>
          </a:prstGeom>
        </p:spPr>
        <p:txBody>
          <a:bodyPr/>
          <a:lstStyle/>
          <a:p>
            <a:pPr>
              <a:buBlip>
                <a:blip r:embed="rId2"/>
              </a:buBlip>
            </a:pPr>
            <a:r>
              <a:rPr lang="ru-RU" sz="1600" dirty="0" smtClean="0"/>
              <a:t> если услуга производится в интересах домохозяйства в целом, указать «для дома», «для семьи», «для своего </a:t>
            </a:r>
            <a:r>
              <a:rPr lang="ru-RU" sz="1600" dirty="0" err="1" smtClean="0"/>
              <a:t>д</a:t>
            </a:r>
            <a:r>
              <a:rPr lang="ru-RU" sz="1600" dirty="0" smtClean="0"/>
              <a:t>/</a:t>
            </a:r>
            <a:r>
              <a:rPr lang="ru-RU" sz="1600" dirty="0" err="1" smtClean="0"/>
              <a:t>х</a:t>
            </a:r>
            <a:r>
              <a:rPr lang="ru-RU" sz="1600" dirty="0" smtClean="0"/>
              <a:t>», «для себя»;</a:t>
            </a:r>
          </a:p>
          <a:p>
            <a:pPr marL="177800" marR="0" lvl="0" indent="-177800" algn="l" defTabSz="971550" rtl="0" eaLnBrk="1" fontAlgn="auto" latinLnBrk="0" hangingPunct="1">
              <a:lnSpc>
                <a:spcPct val="100000"/>
              </a:lnSpc>
              <a:spcBef>
                <a:spcPct val="20000"/>
              </a:spcBef>
              <a:spcAft>
                <a:spcPts val="0"/>
              </a:spcAft>
              <a:buClrTx/>
              <a:buSzTx/>
              <a:buFontTx/>
              <a:buBlip>
                <a:blip r:embed="rId3"/>
              </a:buBlip>
              <a:tabLst>
                <a:tab pos="93663" algn="l"/>
              </a:tabLst>
              <a:defRPr/>
            </a:pPr>
            <a:endParaRPr kumimoji="0" lang="ru-RU" sz="16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TextBox 5"/>
          <p:cNvSpPr txBox="1"/>
          <p:nvPr/>
        </p:nvSpPr>
        <p:spPr>
          <a:xfrm>
            <a:off x="2194248" y="5299496"/>
            <a:ext cx="6696744" cy="830997"/>
          </a:xfrm>
          <a:prstGeom prst="rect">
            <a:avLst/>
          </a:prstGeom>
          <a:noFill/>
        </p:spPr>
        <p:txBody>
          <a:bodyPr wrap="square" rtlCol="0">
            <a:spAutoFit/>
          </a:bodyPr>
          <a:lstStyle/>
          <a:p>
            <a:r>
              <a:rPr lang="ru-RU" sz="1600" dirty="0" smtClean="0"/>
              <a:t>Например: «купала своего ребенка», «проверяла уроки у сына», «сопровождала взрослую дочь к врачу», «мыла больную мать», «кормила дедушку» или «ухаживала за матерью, больной гриппом».</a:t>
            </a:r>
            <a:endParaRPr lang="ru-RU" sz="1600" dirty="0"/>
          </a:p>
        </p:txBody>
      </p:sp>
      <p:pic>
        <p:nvPicPr>
          <p:cNvPr id="7" name="Picture 2" descr="\\nas17\Work\Projects_III\Rosstat-4 (Бюджет времени)\Designer\Изображения из презентаций\Красный документ.png"/>
          <p:cNvPicPr>
            <a:picLocks noChangeAspect="1" noChangeArrowheads="1"/>
          </p:cNvPicPr>
          <p:nvPr/>
        </p:nvPicPr>
        <p:blipFill>
          <a:blip r:embed="rId4" cstate="print"/>
          <a:srcRect/>
          <a:stretch>
            <a:fillRect/>
          </a:stretch>
        </p:blipFill>
        <p:spPr bwMode="auto">
          <a:xfrm>
            <a:off x="1258144" y="5371504"/>
            <a:ext cx="792088" cy="944565"/>
          </a:xfrm>
          <a:prstGeom prst="rect">
            <a:avLst/>
          </a:prstGeom>
          <a:noFill/>
        </p:spPr>
      </p:pic>
      <p:sp>
        <p:nvSpPr>
          <p:cNvPr id="9" name="TextBox 8"/>
          <p:cNvSpPr txBox="1"/>
          <p:nvPr/>
        </p:nvSpPr>
        <p:spPr>
          <a:xfrm>
            <a:off x="2338264" y="2347168"/>
            <a:ext cx="6912768" cy="1077218"/>
          </a:xfrm>
          <a:prstGeom prst="rect">
            <a:avLst/>
          </a:prstGeom>
          <a:noFill/>
        </p:spPr>
        <p:txBody>
          <a:bodyPr wrap="square" rtlCol="0">
            <a:spAutoFit/>
          </a:bodyPr>
          <a:lstStyle/>
          <a:p>
            <a:r>
              <a:rPr lang="ru-RU" sz="1600" dirty="0" smtClean="0"/>
              <a:t>Например: «готовила обед для семьи», «ремонтировал утюг (для дома)», «убирала свою квартиру», «стирка белья (для себя)», «убирал у себя во дворе», «оплачивала счет ЖКУ для своего </a:t>
            </a:r>
            <a:r>
              <a:rPr lang="ru-RU" sz="1600" dirty="0" err="1" smtClean="0"/>
              <a:t>д</a:t>
            </a:r>
            <a:r>
              <a:rPr lang="ru-RU" sz="1600" dirty="0" smtClean="0"/>
              <a:t>/</a:t>
            </a:r>
            <a:r>
              <a:rPr lang="ru-RU" sz="1600" dirty="0" err="1" smtClean="0"/>
              <a:t>х</a:t>
            </a:r>
            <a:r>
              <a:rPr lang="ru-RU" sz="1600" dirty="0" smtClean="0"/>
              <a:t>», «ехали на рынок за продуктами (для себя)», «покупали продукты (для себя)» и т.п.</a:t>
            </a:r>
            <a:endParaRPr lang="ru-RU" sz="1600" dirty="0"/>
          </a:p>
        </p:txBody>
      </p:sp>
      <p:pic>
        <p:nvPicPr>
          <p:cNvPr id="10" name="Picture 2" descr="\\nas17\Work\Projects_III\Rosstat-4 (Бюджет времени)\Designer\Изображения из презентаций\Красный документ.png"/>
          <p:cNvPicPr>
            <a:picLocks noChangeAspect="1" noChangeArrowheads="1"/>
          </p:cNvPicPr>
          <p:nvPr/>
        </p:nvPicPr>
        <p:blipFill>
          <a:blip r:embed="rId4" cstate="print"/>
          <a:srcRect/>
          <a:stretch>
            <a:fillRect/>
          </a:stretch>
        </p:blipFill>
        <p:spPr bwMode="auto">
          <a:xfrm>
            <a:off x="1258144" y="2491184"/>
            <a:ext cx="792088" cy="944565"/>
          </a:xfrm>
          <a:prstGeom prst="rect">
            <a:avLst/>
          </a:prstGeom>
          <a:noFill/>
        </p:spPr>
      </p:pic>
      <p:sp>
        <p:nvSpPr>
          <p:cNvPr id="11" name="Текст 2"/>
          <p:cNvSpPr txBox="1">
            <a:spLocks/>
          </p:cNvSpPr>
          <p:nvPr/>
        </p:nvSpPr>
        <p:spPr>
          <a:xfrm>
            <a:off x="1618184" y="3571304"/>
            <a:ext cx="7742856" cy="576064"/>
          </a:xfrm>
          <a:prstGeom prst="rect">
            <a:avLst/>
          </a:prstGeom>
        </p:spPr>
        <p:txBody>
          <a:bodyPr/>
          <a:lstStyle/>
          <a:p>
            <a:pPr marL="177800" marR="0" lvl="0" indent="-177800" algn="l" defTabSz="971550" rtl="0" eaLnBrk="1" fontAlgn="auto" latinLnBrk="0" hangingPunct="1">
              <a:lnSpc>
                <a:spcPct val="100000"/>
              </a:lnSpc>
              <a:spcBef>
                <a:spcPct val="20000"/>
              </a:spcBef>
              <a:spcAft>
                <a:spcPts val="0"/>
              </a:spcAft>
              <a:buClrTx/>
              <a:buSzTx/>
              <a:buBlip>
                <a:blip r:embed="rId2"/>
              </a:buBlip>
              <a:tabLst>
                <a:tab pos="93663" algn="l"/>
              </a:tabLst>
              <a:defRPr/>
            </a:pPr>
            <a:r>
              <a:rPr kumimoji="0" lang="ru-RU" sz="1600" b="0" i="0" u="none" strike="noStrike" kern="1200" cap="none" spc="0" normalizeH="0" baseline="0" noProof="0" dirty="0" smtClean="0">
                <a:ln>
                  <a:noFill/>
                </a:ln>
                <a:solidFill>
                  <a:schemeClr val="tx1"/>
                </a:solidFill>
                <a:effectLst/>
                <a:uLnTx/>
                <a:uFillTx/>
                <a:latin typeface="+mn-lt"/>
                <a:ea typeface="+mn-ea"/>
                <a:cs typeface="+mn-cs"/>
              </a:rPr>
              <a:t>если услуга оказана члену</a:t>
            </a:r>
            <a:r>
              <a:rPr kumimoji="0" lang="ru-RU" sz="1600" b="0" i="0" u="none" strike="noStrike" kern="1200" cap="none" spc="0" normalizeH="0" noProof="0" dirty="0" smtClean="0">
                <a:ln>
                  <a:noFill/>
                </a:ln>
                <a:solidFill>
                  <a:schemeClr val="tx1"/>
                </a:solidFill>
                <a:effectLst/>
                <a:uLnTx/>
                <a:uFillTx/>
                <a:latin typeface="+mn-lt"/>
                <a:ea typeface="+mn-ea"/>
                <a:cs typeface="+mn-cs"/>
              </a:rPr>
              <a:t> домохозяйства или семьи, указать, является ли лицо, которому оказана услуга:</a:t>
            </a:r>
            <a:endParaRPr kumimoji="0" lang="ru-RU" sz="1600" b="0" i="0" u="none" strike="noStrike" kern="1200" cap="none" spc="0" normalizeH="0" baseline="0" noProof="0" dirty="0">
              <a:ln>
                <a:noFill/>
              </a:ln>
              <a:solidFill>
                <a:schemeClr val="tx1"/>
              </a:solidFill>
              <a:effectLst/>
              <a:uLnTx/>
              <a:uFillTx/>
              <a:latin typeface="+mn-lt"/>
              <a:ea typeface="+mn-ea"/>
              <a:cs typeface="+mn-cs"/>
            </a:endParaRPr>
          </a:p>
        </p:txBody>
      </p:sp>
      <p:sp>
        <p:nvSpPr>
          <p:cNvPr id="12" name="Текст 2"/>
          <p:cNvSpPr txBox="1">
            <a:spLocks/>
          </p:cNvSpPr>
          <p:nvPr/>
        </p:nvSpPr>
        <p:spPr>
          <a:xfrm>
            <a:off x="1906216" y="4219376"/>
            <a:ext cx="7560840" cy="936104"/>
          </a:xfrm>
          <a:prstGeom prst="rect">
            <a:avLst/>
          </a:prstGeom>
        </p:spPr>
        <p:txBody>
          <a:bodyPr/>
          <a:lstStyle/>
          <a:p>
            <a:r>
              <a:rPr lang="ru-RU" sz="1600" i="1" dirty="0" smtClean="0"/>
              <a:t>ребенком в возрасте до 16 лет;</a:t>
            </a:r>
          </a:p>
          <a:p>
            <a:r>
              <a:rPr kumimoji="0" lang="ru-RU" sz="1600" b="0" i="1" u="none" strike="noStrike" kern="1200" cap="none" spc="0" normalizeH="0" noProof="0" dirty="0" smtClean="0">
                <a:ln>
                  <a:noFill/>
                </a:ln>
                <a:solidFill>
                  <a:schemeClr val="tx1"/>
                </a:solidFill>
                <a:effectLst/>
                <a:uLnTx/>
                <a:uFillTx/>
                <a:latin typeface="+mn-lt"/>
                <a:ea typeface="+mn-ea"/>
                <a:cs typeface="+mn-cs"/>
              </a:rPr>
              <a:t>лицом в возрасте 16 лет и более (взрослый), требующим или не требующим специального ухода;</a:t>
            </a:r>
            <a:endParaRPr kumimoji="0" lang="ru-RU" sz="1600" b="0" i="1" u="none" strike="noStrike" kern="1200" cap="none" spc="0" normalizeH="0" baseline="0" noProof="0" dirty="0">
              <a:ln>
                <a:noFill/>
              </a:ln>
              <a:solidFill>
                <a:schemeClr val="tx1"/>
              </a:solidFill>
              <a:effectLst/>
              <a:uLnTx/>
              <a:uFillTx/>
              <a:latin typeface="+mn-lt"/>
              <a:ea typeface="+mn-ea"/>
              <a:cs typeface="+mn-cs"/>
            </a:endParaRPr>
          </a:p>
        </p:txBody>
      </p:sp>
      <p:cxnSp>
        <p:nvCxnSpPr>
          <p:cNvPr id="13" name="Прямая соединительная линия 12"/>
          <p:cNvCxnSpPr/>
          <p:nvPr/>
        </p:nvCxnSpPr>
        <p:spPr>
          <a:xfrm>
            <a:off x="1906216" y="4363392"/>
            <a:ext cx="0" cy="648072"/>
          </a:xfrm>
          <a:prstGeom prst="line">
            <a:avLst/>
          </a:prstGeom>
          <a:ln w="19050">
            <a:solidFill>
              <a:srgbClr val="EF5D59"/>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17</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1258144" y="1339056"/>
            <a:ext cx="7199312" cy="3384376"/>
          </a:xfrm>
        </p:spPr>
        <p:txBody>
          <a:bodyPr/>
          <a:lstStyle/>
          <a:p>
            <a:pPr>
              <a:buBlip>
                <a:blip r:embed="rId2"/>
              </a:buBlip>
            </a:pPr>
            <a:r>
              <a:rPr lang="ru-RU" sz="1800" dirty="0" smtClean="0"/>
              <a:t>если услуга оказана лицу, проживающему в другом домохозяйстве, или в целом для другого домохозяйства, следует записать «другое д/х» или «соседу», «знакомым», «другу» и т.п., не забывая при этом отмечать отсутствие оплаты («ремонтировал машину соседу, бесплатно», «присматривала за соседским ребенком, без оплаты»); </a:t>
            </a:r>
          </a:p>
          <a:p>
            <a:pPr>
              <a:buBlip>
                <a:blip r:embed="rId2"/>
              </a:buBlip>
            </a:pPr>
            <a:endParaRPr lang="ru-RU" sz="1800" dirty="0" smtClean="0"/>
          </a:p>
          <a:p>
            <a:pPr>
              <a:buBlip>
                <a:blip r:embed="rId2"/>
              </a:buBlip>
            </a:pPr>
            <a:r>
              <a:rPr lang="ru-RU" sz="1800" dirty="0" smtClean="0"/>
              <a:t>при оказании услуги организации или группе лиц, не являющихся домашним хозяйством, указать «организация», «коллектив» («посещала детей в детском доме», «участвовала в субботнике», «участвовала в мероприятии профсоюзной организации»).</a:t>
            </a:r>
          </a:p>
          <a:p>
            <a:endParaRPr lang="ru-RU" dirty="0"/>
          </a:p>
        </p:txBody>
      </p:sp>
      <p:sp>
        <p:nvSpPr>
          <p:cNvPr id="4" name="Текст 3"/>
          <p:cNvSpPr>
            <a:spLocks noGrp="1"/>
          </p:cNvSpPr>
          <p:nvPr>
            <p:ph type="body" sz="quarter" idx="11"/>
          </p:nvPr>
        </p:nvSpPr>
        <p:spPr>
          <a:xfrm>
            <a:off x="1978224" y="114920"/>
            <a:ext cx="6768951" cy="216024"/>
          </a:xfrm>
        </p:spPr>
        <p:txBody>
          <a:bodyPr/>
          <a:lstStyle/>
          <a:p>
            <a:r>
              <a:rPr lang="ru-RU" sz="1400" dirty="0" smtClean="0">
                <a:solidFill>
                  <a:schemeClr val="bg1"/>
                </a:solidFill>
              </a:rPr>
              <a:t>Уточняющие отметки при записи трудовой деятельности</a:t>
            </a:r>
          </a:p>
          <a:p>
            <a:endParaRPr lang="ru-RU" sz="1400" dirty="0" smtClean="0">
              <a:solidFill>
                <a:schemeClr val="bg1"/>
              </a:solidFill>
            </a:endParaRPr>
          </a:p>
          <a:p>
            <a:endParaRPr lang="ru-RU" sz="1400" dirty="0">
              <a:solidFill>
                <a:schemeClr val="bg1"/>
              </a:solidFill>
            </a:endParaRPr>
          </a:p>
        </p:txBody>
      </p:sp>
      <p:pic>
        <p:nvPicPr>
          <p:cNvPr id="28674" name="Picture 2" descr="\\nas17\Work\Projects_III\Rosstat-4 (Бюджет времени)\Designer\Изображения из презентаций\Женщина и дети.png"/>
          <p:cNvPicPr>
            <a:picLocks noChangeAspect="1" noChangeArrowheads="1"/>
          </p:cNvPicPr>
          <p:nvPr/>
        </p:nvPicPr>
        <p:blipFill>
          <a:blip r:embed="rId3" cstate="print"/>
          <a:srcRect/>
          <a:stretch>
            <a:fillRect/>
          </a:stretch>
        </p:blipFill>
        <p:spPr bwMode="auto">
          <a:xfrm>
            <a:off x="3418384" y="4579416"/>
            <a:ext cx="2810340" cy="1717088"/>
          </a:xfrm>
          <a:prstGeom prst="rect">
            <a:avLst/>
          </a:prstGeom>
          <a:noFill/>
        </p:spPr>
      </p:pic>
      <p:sp>
        <p:nvSpPr>
          <p:cNvPr id="5" name="TextBox 4"/>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18</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1258144" y="1987128"/>
            <a:ext cx="7920880" cy="1152128"/>
          </a:xfrm>
        </p:spPr>
        <p:txBody>
          <a:bodyPr/>
          <a:lstStyle/>
          <a:p>
            <a:r>
              <a:rPr lang="ru-RU" dirty="0" smtClean="0"/>
              <a:t>если респондент берет на дом работу, не выполненную в рабочее время, следует записать «Выполнял работу, взятую на дом»;</a:t>
            </a:r>
            <a:r>
              <a:rPr lang="en-US" dirty="0" smtClean="0"/>
              <a:t> </a:t>
            </a:r>
          </a:p>
          <a:p>
            <a:r>
              <a:rPr lang="ru-RU" dirty="0" smtClean="0"/>
              <a:t>недостаточно сделать запись просто «обед» или «обеденный перерыв», следует записать, что именно респондент делал в это время;</a:t>
            </a:r>
          </a:p>
          <a:p>
            <a:endParaRPr lang="ru-RU" dirty="0"/>
          </a:p>
        </p:txBody>
      </p:sp>
      <p:sp>
        <p:nvSpPr>
          <p:cNvPr id="4" name="Текст 3"/>
          <p:cNvSpPr>
            <a:spLocks noGrp="1"/>
          </p:cNvSpPr>
          <p:nvPr>
            <p:ph type="body" sz="quarter" idx="11"/>
          </p:nvPr>
        </p:nvSpPr>
        <p:spPr>
          <a:xfrm>
            <a:off x="1978224" y="114920"/>
            <a:ext cx="6768951" cy="216024"/>
          </a:xfrm>
        </p:spPr>
        <p:txBody>
          <a:bodyPr/>
          <a:lstStyle/>
          <a:p>
            <a:r>
              <a:rPr lang="ru-RU" sz="1400" dirty="0" smtClean="0">
                <a:solidFill>
                  <a:schemeClr val="bg1"/>
                </a:solidFill>
              </a:rPr>
              <a:t>Особенности записи отдельных видов деятельности</a:t>
            </a:r>
          </a:p>
        </p:txBody>
      </p:sp>
      <p:graphicFrame>
        <p:nvGraphicFramePr>
          <p:cNvPr id="14" name="Таблица 13"/>
          <p:cNvGraphicFramePr>
            <a:graphicFrameLocks noGrp="1"/>
          </p:cNvGraphicFramePr>
          <p:nvPr/>
        </p:nvGraphicFramePr>
        <p:xfrm>
          <a:off x="1258144" y="3499296"/>
          <a:ext cx="7128793" cy="2543480"/>
        </p:xfrm>
        <a:graphic>
          <a:graphicData uri="http://schemas.openxmlformats.org/drawingml/2006/table">
            <a:tbl>
              <a:tblPr/>
              <a:tblGrid>
                <a:gridCol w="2026678"/>
                <a:gridCol w="2026678"/>
                <a:gridCol w="1275097"/>
                <a:gridCol w="1275097"/>
                <a:gridCol w="525243"/>
              </a:tblGrid>
              <a:tr h="429192">
                <a:tc rowSpan="2">
                  <a:txBody>
                    <a:bodyPr/>
                    <a:lstStyle/>
                    <a:p>
                      <a:pPr algn="ctr">
                        <a:spcBef>
                          <a:spcPts val="200"/>
                        </a:spcBef>
                        <a:spcAft>
                          <a:spcPts val="0"/>
                        </a:spcAft>
                      </a:pPr>
                      <a:r>
                        <a:rPr lang="ru-RU" sz="800" b="1" dirty="0">
                          <a:latin typeface="Times New Roman"/>
                          <a:ea typeface="Times New Roman"/>
                          <a:cs typeface="Times New Roman"/>
                        </a:rPr>
                        <a:t>Время</a:t>
                      </a:r>
                      <a:endParaRPr lang="ru-RU"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Bef>
                          <a:spcPts val="200"/>
                        </a:spcBef>
                        <a:spcAft>
                          <a:spcPts val="0"/>
                        </a:spcAft>
                      </a:pPr>
                      <a:r>
                        <a:rPr lang="ru-RU" sz="800" b="1" i="1" dirty="0">
                          <a:latin typeface="Times New Roman"/>
                          <a:ea typeface="Times New Roman"/>
                          <a:cs typeface="Times New Roman"/>
                        </a:rPr>
                        <a:t>Что Вы делали?</a:t>
                      </a:r>
                      <a:endParaRPr lang="ru-RU" sz="1200" dirty="0">
                        <a:latin typeface="Times New Roman"/>
                        <a:ea typeface="Times New Roman"/>
                        <a:cs typeface="Times New Roman"/>
                      </a:endParaRPr>
                    </a:p>
                    <a:p>
                      <a:pPr>
                        <a:spcBef>
                          <a:spcPts val="200"/>
                        </a:spcBef>
                        <a:spcAft>
                          <a:spcPts val="0"/>
                        </a:spcAft>
                      </a:pPr>
                      <a:r>
                        <a:rPr lang="ru-RU" sz="800" i="1" dirty="0">
                          <a:latin typeface="Times New Roman"/>
                          <a:ea typeface="Times New Roman"/>
                          <a:cs typeface="Times New Roman"/>
                        </a:rPr>
                        <a:t>Запишите свое основное занятие в каждый 10-минутный интервал с 10.00 до 13.00</a:t>
                      </a:r>
                      <a:endParaRPr lang="ru-RU"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spcBef>
                          <a:spcPts val="200"/>
                        </a:spcBef>
                        <a:spcAft>
                          <a:spcPts val="0"/>
                        </a:spcAft>
                      </a:pPr>
                      <a:r>
                        <a:rPr lang="ru-RU" sz="800" b="1" i="1">
                          <a:latin typeface="Times New Roman"/>
                          <a:ea typeface="Times New Roman"/>
                          <a:cs typeface="Times New Roman"/>
                        </a:rPr>
                        <a:t>Что еще Вы делали?</a:t>
                      </a:r>
                      <a:endParaRPr lang="ru-RU" sz="1200">
                        <a:latin typeface="Times New Roman"/>
                        <a:ea typeface="Times New Roman"/>
                        <a:cs typeface="Times New Roman"/>
                      </a:endParaRPr>
                    </a:p>
                    <a:p>
                      <a:pPr>
                        <a:lnSpc>
                          <a:spcPts val="1100"/>
                        </a:lnSpc>
                        <a:spcBef>
                          <a:spcPts val="200"/>
                        </a:spcBef>
                        <a:spcAft>
                          <a:spcPts val="0"/>
                        </a:spcAft>
                      </a:pPr>
                      <a:r>
                        <a:rPr lang="ru-RU" sz="800" i="1">
                          <a:latin typeface="Times New Roman"/>
                          <a:ea typeface="Times New Roman"/>
                          <a:cs typeface="Times New Roman"/>
                        </a:rPr>
                        <a:t>Запишите самое важное параллельное занятие</a:t>
                      </a:r>
                      <a:endParaRPr lang="ru-RU"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1057648">
                <a:tc vMerge="1">
                  <a:txBody>
                    <a:bodyPr/>
                    <a:lstStyle/>
                    <a:p>
                      <a:endParaRPr lang="ru-RU"/>
                    </a:p>
                  </a:txBody>
                  <a:tcPr/>
                </a:tc>
                <a:tc>
                  <a:txBody>
                    <a:bodyPr/>
                    <a:lstStyle/>
                    <a:p>
                      <a:pPr>
                        <a:spcBef>
                          <a:spcPts val="200"/>
                        </a:spcBef>
                        <a:spcAft>
                          <a:spcPts val="0"/>
                        </a:spcAft>
                      </a:pPr>
                      <a:r>
                        <a:rPr lang="ru-RU" sz="800" dirty="0">
                          <a:latin typeface="Times New Roman"/>
                          <a:ea typeface="Times New Roman"/>
                          <a:cs typeface="Times New Roman"/>
                        </a:rPr>
                        <a:t>Вписывайте только одно основное занятие в строке.</a:t>
                      </a:r>
                      <a:endParaRPr lang="ru-RU" sz="1200" dirty="0">
                        <a:latin typeface="Times New Roman"/>
                        <a:ea typeface="Times New Roman"/>
                        <a:cs typeface="Times New Roman"/>
                      </a:endParaRPr>
                    </a:p>
                    <a:p>
                      <a:pPr>
                        <a:spcBef>
                          <a:spcPts val="200"/>
                        </a:spcBef>
                        <a:spcAft>
                          <a:spcPts val="0"/>
                        </a:spcAft>
                      </a:pPr>
                      <a:r>
                        <a:rPr lang="ru-RU" sz="800" dirty="0">
                          <a:latin typeface="Times New Roman"/>
                          <a:ea typeface="Times New Roman"/>
                          <a:cs typeface="Times New Roman"/>
                        </a:rPr>
                        <a:t>Разделяйте собственно передвижение от деятельности, являющейся его причиной.</a:t>
                      </a:r>
                      <a:endParaRPr lang="ru-RU" sz="1200" dirty="0">
                        <a:latin typeface="Times New Roman"/>
                        <a:ea typeface="Times New Roman"/>
                        <a:cs typeface="Times New Roman"/>
                      </a:endParaRPr>
                    </a:p>
                    <a:p>
                      <a:pPr>
                        <a:spcBef>
                          <a:spcPts val="200"/>
                        </a:spcBef>
                        <a:spcAft>
                          <a:spcPts val="0"/>
                        </a:spcAft>
                      </a:pPr>
                      <a:r>
                        <a:rPr lang="ru-RU" sz="800" dirty="0">
                          <a:latin typeface="Times New Roman"/>
                          <a:ea typeface="Times New Roman"/>
                          <a:cs typeface="Times New Roman"/>
                        </a:rPr>
                        <a:t>Не забывайте указать вид транспорта.</a:t>
                      </a:r>
                      <a:endParaRPr lang="ru-RU" sz="1200" dirty="0">
                        <a:latin typeface="Times New Roman"/>
                        <a:ea typeface="Times New Roman"/>
                        <a:cs typeface="Times New Roman"/>
                      </a:endParaRPr>
                    </a:p>
                    <a:p>
                      <a:pPr>
                        <a:spcBef>
                          <a:spcPts val="200"/>
                        </a:spcBef>
                        <a:spcAft>
                          <a:spcPts val="0"/>
                        </a:spcAft>
                      </a:pPr>
                      <a:r>
                        <a:rPr lang="ru-RU" sz="800" dirty="0">
                          <a:latin typeface="Times New Roman"/>
                          <a:ea typeface="Times New Roman"/>
                          <a:cs typeface="Times New Roman"/>
                        </a:rPr>
                        <a:t>Отделяйте основную работу от дополнительной.</a:t>
                      </a:r>
                      <a:endParaRPr lang="ru-RU"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900"/>
                        </a:lnSpc>
                        <a:spcBef>
                          <a:spcPts val="200"/>
                        </a:spcBef>
                        <a:spcAft>
                          <a:spcPts val="0"/>
                        </a:spcAft>
                      </a:pPr>
                      <a:r>
                        <a:rPr lang="ru-RU" sz="800" dirty="0">
                          <a:latin typeface="Times New Roman"/>
                          <a:ea typeface="Times New Roman"/>
                          <a:cs typeface="Times New Roman"/>
                        </a:rPr>
                        <a:t>КОД вида</a:t>
                      </a:r>
                      <a:br>
                        <a:rPr lang="ru-RU" sz="800" dirty="0">
                          <a:latin typeface="Times New Roman"/>
                          <a:ea typeface="Times New Roman"/>
                          <a:cs typeface="Times New Roman"/>
                        </a:rPr>
                      </a:br>
                      <a:r>
                        <a:rPr lang="ru-RU" sz="800" dirty="0">
                          <a:latin typeface="Times New Roman"/>
                          <a:ea typeface="Times New Roman"/>
                          <a:cs typeface="Times New Roman"/>
                        </a:rPr>
                        <a:t>основной </a:t>
                      </a:r>
                      <a:r>
                        <a:rPr lang="ru-RU" sz="800" dirty="0" smtClean="0">
                          <a:latin typeface="Times New Roman"/>
                          <a:ea typeface="Times New Roman"/>
                          <a:cs typeface="Times New Roman"/>
                        </a:rPr>
                        <a:t>деятельности</a:t>
                      </a:r>
                      <a:endParaRPr lang="ru-RU"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endParaRPr lang="ru-RU"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900"/>
                        </a:lnSpc>
                        <a:spcBef>
                          <a:spcPts val="200"/>
                        </a:spcBef>
                        <a:spcAft>
                          <a:spcPts val="0"/>
                        </a:spcAft>
                      </a:pPr>
                      <a:r>
                        <a:rPr lang="ru-RU" sz="800">
                          <a:latin typeface="Times New Roman"/>
                          <a:ea typeface="Times New Roman"/>
                          <a:cs typeface="Times New Roman"/>
                        </a:rPr>
                        <a:t>КОД вида</a:t>
                      </a:r>
                      <a:br>
                        <a:rPr lang="ru-RU" sz="800">
                          <a:latin typeface="Times New Roman"/>
                          <a:ea typeface="Times New Roman"/>
                          <a:cs typeface="Times New Roman"/>
                        </a:rPr>
                      </a:br>
                      <a:r>
                        <a:rPr lang="ru-RU" sz="800">
                          <a:latin typeface="Times New Roman"/>
                          <a:ea typeface="Times New Roman"/>
                          <a:cs typeface="Times New Roman"/>
                        </a:rPr>
                        <a:t>параллельной деятельности</a:t>
                      </a:r>
                      <a:endParaRPr lang="ru-RU"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486">
                <a:tc>
                  <a:txBody>
                    <a:bodyPr/>
                    <a:lstStyle/>
                    <a:p>
                      <a:pPr>
                        <a:spcBef>
                          <a:spcPts val="600"/>
                        </a:spcBef>
                        <a:spcAft>
                          <a:spcPts val="400"/>
                        </a:spcAft>
                      </a:pPr>
                      <a:r>
                        <a:rPr lang="ru-RU" sz="900" b="1">
                          <a:latin typeface="Times New Roman"/>
                          <a:ea typeface="Times New Roman"/>
                          <a:cs typeface="Times New Roman"/>
                        </a:rPr>
                        <a:t>12.00</a:t>
                      </a:r>
                      <a:r>
                        <a:rPr lang="ru-RU" sz="900">
                          <a:latin typeface="Times New Roman"/>
                          <a:ea typeface="Times New Roman"/>
                          <a:cs typeface="Times New Roman"/>
                        </a:rPr>
                        <a:t>-12.10</a:t>
                      </a:r>
                      <a:endParaRPr lang="ru-RU" sz="1200">
                        <a:latin typeface="Times New Roman"/>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200"/>
                        </a:spcAft>
                      </a:pPr>
                      <a:r>
                        <a:rPr lang="ru-RU" sz="800" dirty="0" smtClean="0">
                          <a:latin typeface="Times New Roman"/>
                          <a:ea typeface="Times New Roman"/>
                          <a:cs typeface="Times New Roman"/>
                        </a:rPr>
                        <a:t>Обеденный</a:t>
                      </a:r>
                      <a:r>
                        <a:rPr lang="ru-RU" sz="800" baseline="0" dirty="0" smtClean="0">
                          <a:latin typeface="Times New Roman"/>
                          <a:ea typeface="Times New Roman"/>
                          <a:cs typeface="Times New Roman"/>
                        </a:rPr>
                        <a:t> перерыв: ходила за продуктами</a:t>
                      </a:r>
                      <a:endParaRPr lang="ru-RU" sz="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200"/>
                        </a:spcAft>
                      </a:pPr>
                      <a:endParaRPr lang="ru-RU"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200"/>
                        </a:spcAft>
                      </a:pPr>
                      <a:endParaRPr lang="ru-RU"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200"/>
                        </a:spcAft>
                      </a:pPr>
                      <a:endParaRPr lang="ru-RU"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7855">
                <a:tc>
                  <a:txBody>
                    <a:bodyPr/>
                    <a:lstStyle/>
                    <a:p>
                      <a:pPr>
                        <a:spcBef>
                          <a:spcPts val="600"/>
                        </a:spcBef>
                        <a:spcAft>
                          <a:spcPts val="400"/>
                        </a:spcAft>
                      </a:pPr>
                      <a:r>
                        <a:rPr lang="ru-RU" sz="900">
                          <a:latin typeface="Times New Roman"/>
                          <a:ea typeface="Times New Roman"/>
                          <a:cs typeface="Times New Roman"/>
                        </a:rPr>
                        <a:t>12.10-12.20</a:t>
                      </a:r>
                      <a:endParaRPr lang="ru-RU" sz="1200">
                        <a:latin typeface="Times New Roman"/>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71550" rtl="0" eaLnBrk="1" fontAlgn="auto" latinLnBrk="0" hangingPunct="1">
                        <a:lnSpc>
                          <a:spcPct val="100000"/>
                        </a:lnSpc>
                        <a:spcBef>
                          <a:spcPts val="600"/>
                        </a:spcBef>
                        <a:spcAft>
                          <a:spcPts val="200"/>
                        </a:spcAft>
                        <a:buClrTx/>
                        <a:buSzTx/>
                        <a:buFontTx/>
                        <a:buNone/>
                        <a:tabLst/>
                        <a:defRPr/>
                      </a:pPr>
                      <a:r>
                        <a:rPr lang="ru-RU" sz="800" dirty="0" smtClean="0">
                          <a:latin typeface="Times New Roman"/>
                          <a:ea typeface="Times New Roman"/>
                          <a:cs typeface="Times New Roman"/>
                        </a:rPr>
                        <a:t>Обеденный</a:t>
                      </a:r>
                      <a:r>
                        <a:rPr lang="ru-RU" sz="800" baseline="0" dirty="0" smtClean="0">
                          <a:latin typeface="Times New Roman"/>
                          <a:ea typeface="Times New Roman"/>
                          <a:cs typeface="Times New Roman"/>
                        </a:rPr>
                        <a:t> перерыв: покупала продукты</a:t>
                      </a:r>
                      <a:endParaRPr lang="ru-RU" sz="800" dirty="0" smtClean="0">
                        <a:latin typeface="Times New Roman"/>
                        <a:ea typeface="Times New Roman"/>
                        <a:cs typeface="Times New Roman"/>
                      </a:endParaRPr>
                    </a:p>
                    <a:p>
                      <a:pPr>
                        <a:spcBef>
                          <a:spcPts val="600"/>
                        </a:spcBef>
                        <a:spcAft>
                          <a:spcPts val="200"/>
                        </a:spcAft>
                      </a:pPr>
                      <a:endParaRPr lang="ru-RU" sz="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200"/>
                        </a:spcAft>
                      </a:pPr>
                      <a:endParaRPr lang="ru-RU"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200"/>
                        </a:spcAft>
                      </a:pPr>
                      <a:endParaRPr lang="ru-RU"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200"/>
                        </a:spcAft>
                      </a:pPr>
                      <a:endParaRPr lang="ru-RU"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098">
                <a:tc>
                  <a:txBody>
                    <a:bodyPr/>
                    <a:lstStyle/>
                    <a:p>
                      <a:pPr>
                        <a:spcBef>
                          <a:spcPts val="600"/>
                        </a:spcBef>
                        <a:spcAft>
                          <a:spcPts val="400"/>
                        </a:spcAft>
                      </a:pPr>
                      <a:r>
                        <a:rPr lang="ru-RU" sz="900" dirty="0">
                          <a:latin typeface="Times New Roman"/>
                          <a:ea typeface="Times New Roman"/>
                          <a:cs typeface="Times New Roman"/>
                        </a:rPr>
                        <a:t>12.20-12.30</a:t>
                      </a:r>
                      <a:endParaRPr lang="ru-RU" sz="1200" dirty="0">
                        <a:latin typeface="Times New Roman"/>
                        <a:ea typeface="Times New Roman"/>
                        <a:cs typeface="Times New Roman"/>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71550" rtl="0" eaLnBrk="1" fontAlgn="auto" latinLnBrk="0" hangingPunct="1">
                        <a:lnSpc>
                          <a:spcPct val="100000"/>
                        </a:lnSpc>
                        <a:spcBef>
                          <a:spcPts val="600"/>
                        </a:spcBef>
                        <a:spcAft>
                          <a:spcPts val="200"/>
                        </a:spcAft>
                        <a:buClrTx/>
                        <a:buSzTx/>
                        <a:buFontTx/>
                        <a:buNone/>
                        <a:tabLst/>
                        <a:defRPr/>
                      </a:pPr>
                      <a:r>
                        <a:rPr lang="ru-RU" sz="800" dirty="0" smtClean="0">
                          <a:latin typeface="Times New Roman"/>
                          <a:ea typeface="Times New Roman"/>
                          <a:cs typeface="Times New Roman"/>
                        </a:rPr>
                        <a:t>Обеденный</a:t>
                      </a:r>
                      <a:r>
                        <a:rPr lang="ru-RU" sz="800" baseline="0" dirty="0" smtClean="0">
                          <a:latin typeface="Times New Roman"/>
                          <a:ea typeface="Times New Roman"/>
                          <a:cs typeface="Times New Roman"/>
                        </a:rPr>
                        <a:t> перерыв: возвращалась пешком на работу</a:t>
                      </a:r>
                      <a:endParaRPr lang="ru-RU" sz="800" dirty="0" smtClean="0">
                        <a:latin typeface="Times New Roman"/>
                        <a:ea typeface="Times New Roman"/>
                        <a:cs typeface="Times New Roman"/>
                      </a:endParaRPr>
                    </a:p>
                    <a:p>
                      <a:pPr>
                        <a:spcBef>
                          <a:spcPts val="600"/>
                        </a:spcBef>
                        <a:spcAft>
                          <a:spcPts val="200"/>
                        </a:spcAft>
                      </a:pPr>
                      <a:endParaRPr lang="ru-RU" sz="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200"/>
                        </a:spcAft>
                      </a:pPr>
                      <a:endParaRPr lang="ru-RU"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200"/>
                        </a:spcAft>
                      </a:pPr>
                      <a:r>
                        <a:rPr lang="ru-RU" sz="800" kern="1200" baseline="0" dirty="0" smtClean="0">
                          <a:solidFill>
                            <a:schemeClr val="tx1"/>
                          </a:solidFill>
                          <a:latin typeface="Times New Roman"/>
                          <a:ea typeface="Times New Roman"/>
                          <a:cs typeface="Times New Roman"/>
                        </a:rPr>
                        <a:t>Разговаривала по телефону</a:t>
                      </a:r>
                      <a:endParaRPr lang="ru-RU" sz="800" kern="1200" baseline="0" dirty="0">
                        <a:solidFill>
                          <a:schemeClr val="tx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200"/>
                        </a:spcAft>
                      </a:pPr>
                      <a:endParaRPr lang="ru-RU"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5" name="Заголовок 1"/>
          <p:cNvSpPr>
            <a:spLocks noGrp="1"/>
          </p:cNvSpPr>
          <p:nvPr>
            <p:ph type="title"/>
          </p:nvPr>
        </p:nvSpPr>
        <p:spPr>
          <a:xfrm>
            <a:off x="1258144" y="1123032"/>
            <a:ext cx="7200799" cy="1080120"/>
          </a:xfrm>
        </p:spPr>
        <p:txBody>
          <a:bodyPr/>
          <a:lstStyle/>
          <a:p>
            <a:r>
              <a:rPr lang="ru-RU" dirty="0" smtClean="0"/>
              <a:t>Ниже изложен ряд требований по записи отдельных видов деятельности:</a:t>
            </a:r>
            <a:br>
              <a:rPr lang="ru-RU" dirty="0" smtClean="0"/>
            </a:br>
            <a:endParaRPr lang="ru-RU" dirty="0"/>
          </a:p>
        </p:txBody>
      </p:sp>
      <p:sp>
        <p:nvSpPr>
          <p:cNvPr id="6" name="TextBox 5"/>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19</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Прямоугольник 16"/>
          <p:cNvSpPr/>
          <p:nvPr/>
        </p:nvSpPr>
        <p:spPr>
          <a:xfrm>
            <a:off x="1258144" y="1123032"/>
            <a:ext cx="7200800" cy="1077218"/>
          </a:xfrm>
          <a:prstGeom prst="rect">
            <a:avLst/>
          </a:prstGeom>
        </p:spPr>
        <p:txBody>
          <a:bodyPr wrap="square">
            <a:spAutoFit/>
          </a:bodyPr>
          <a:lstStyle/>
          <a:p>
            <a:r>
              <a:rPr lang="ru-RU" sz="1600" dirty="0">
                <a:latin typeface="Roboto" pitchFamily="2" charset="0"/>
                <a:ea typeface="Roboto" pitchFamily="2" charset="0"/>
                <a:cs typeface="Roboto" pitchFamily="2" charset="0"/>
              </a:rPr>
              <a:t>Дневник использования </a:t>
            </a:r>
            <a:r>
              <a:rPr lang="ru-RU" sz="1600" dirty="0" smtClean="0">
                <a:latin typeface="Roboto" pitchFamily="2" charset="0"/>
                <a:ea typeface="Roboto" pitchFamily="2" charset="0"/>
                <a:cs typeface="Roboto" pitchFamily="2" charset="0"/>
              </a:rPr>
              <a:t>времени представляет </a:t>
            </a:r>
            <a:r>
              <a:rPr lang="ru-RU" sz="1600" dirty="0">
                <a:latin typeface="Roboto" pitchFamily="2" charset="0"/>
                <a:ea typeface="Roboto" pitchFamily="2" charset="0"/>
                <a:cs typeface="Roboto" pitchFamily="2" charset="0"/>
              </a:rPr>
              <a:t>собой специальную форму федерального статистического наблюдения для регистрации респондентами наименований видов деятельности (занятий) и их продолжительности в течение 24 часов суточного фонда времени</a:t>
            </a:r>
            <a:r>
              <a:rPr lang="ru-RU" sz="1600" dirty="0" smtClean="0">
                <a:latin typeface="Roboto" pitchFamily="2" charset="0"/>
                <a:ea typeface="Roboto" pitchFamily="2" charset="0"/>
                <a:cs typeface="Roboto" pitchFamily="2" charset="0"/>
              </a:rPr>
              <a:t>.</a:t>
            </a:r>
          </a:p>
        </p:txBody>
      </p:sp>
      <p:sp>
        <p:nvSpPr>
          <p:cNvPr id="21" name="TextBox 20"/>
          <p:cNvSpPr txBox="1"/>
          <p:nvPr/>
        </p:nvSpPr>
        <p:spPr>
          <a:xfrm>
            <a:off x="1330152" y="2275160"/>
            <a:ext cx="7128792" cy="1077218"/>
          </a:xfrm>
          <a:prstGeom prst="rect">
            <a:avLst/>
          </a:prstGeom>
          <a:noFill/>
        </p:spPr>
        <p:txBody>
          <a:bodyPr wrap="square" rtlCol="0">
            <a:spAutoFit/>
          </a:bodyPr>
          <a:lstStyle/>
          <a:p>
            <a:r>
              <a:rPr lang="ru-RU" sz="1600" dirty="0" smtClean="0">
                <a:latin typeface="Roboto" pitchFamily="2" charset="0"/>
                <a:ea typeface="Roboto" pitchFamily="2" charset="0"/>
                <a:cs typeface="Roboto" pitchFamily="2" charset="0"/>
              </a:rPr>
              <a:t>В Дневниках регистрируются наименования видов деятельности (занятий) и их продолжительность в течение 24 часов (с 4.00 дня наблюдения до 4.00 дня проведения опроса по 10-минутным интервалам времени) за две даты (будний и выходной день). </a:t>
            </a:r>
          </a:p>
        </p:txBody>
      </p:sp>
      <p:cxnSp>
        <p:nvCxnSpPr>
          <p:cNvPr id="22" name="Прямая соединительная линия 21"/>
          <p:cNvCxnSpPr/>
          <p:nvPr/>
        </p:nvCxnSpPr>
        <p:spPr>
          <a:xfrm>
            <a:off x="1258144" y="2347168"/>
            <a:ext cx="0" cy="936104"/>
          </a:xfrm>
          <a:prstGeom prst="line">
            <a:avLst/>
          </a:prstGeom>
          <a:ln w="19050">
            <a:solidFill>
              <a:srgbClr val="EF5D59"/>
            </a:solidFill>
          </a:ln>
        </p:spPr>
        <p:style>
          <a:lnRef idx="1">
            <a:schemeClr val="accent1"/>
          </a:lnRef>
          <a:fillRef idx="0">
            <a:schemeClr val="accent1"/>
          </a:fillRef>
          <a:effectRef idx="0">
            <a:schemeClr val="accent1"/>
          </a:effectRef>
          <a:fontRef idx="minor">
            <a:schemeClr val="tx1"/>
          </a:fontRef>
        </p:style>
      </p:cxnSp>
      <p:pic>
        <p:nvPicPr>
          <p:cNvPr id="3074" name="Picture 2" descr="\\nas17\Work\Projects_III\Rosstat-4 (Бюджет времени)\Designer\Изображения из презентаций\Часы больш.png"/>
          <p:cNvPicPr>
            <a:picLocks noChangeAspect="1" noChangeArrowheads="1"/>
          </p:cNvPicPr>
          <p:nvPr/>
        </p:nvPicPr>
        <p:blipFill>
          <a:blip r:embed="rId2" cstate="print"/>
          <a:srcRect/>
          <a:stretch>
            <a:fillRect/>
          </a:stretch>
        </p:blipFill>
        <p:spPr bwMode="auto">
          <a:xfrm>
            <a:off x="6874768" y="4291384"/>
            <a:ext cx="1735311" cy="1743199"/>
          </a:xfrm>
          <a:prstGeom prst="rect">
            <a:avLst/>
          </a:prstGeom>
          <a:noFill/>
        </p:spPr>
      </p:pic>
      <p:sp>
        <p:nvSpPr>
          <p:cNvPr id="10" name="Текст 9"/>
          <p:cNvSpPr>
            <a:spLocks noGrp="1"/>
          </p:cNvSpPr>
          <p:nvPr>
            <p:ph type="body" sz="quarter" idx="10"/>
          </p:nvPr>
        </p:nvSpPr>
        <p:spPr>
          <a:xfrm>
            <a:off x="1978025" y="114920"/>
            <a:ext cx="6480919" cy="216024"/>
          </a:xfrm>
        </p:spPr>
        <p:txBody>
          <a:bodyPr/>
          <a:lstStyle/>
          <a:p>
            <a:r>
              <a:rPr lang="ru-RU" sz="1400" dirty="0" smtClean="0">
                <a:solidFill>
                  <a:schemeClr val="bg1"/>
                </a:solidFill>
                <a:latin typeface="Roboto" pitchFamily="2" charset="0"/>
                <a:ea typeface="Roboto" pitchFamily="2" charset="0"/>
                <a:cs typeface="Roboto" pitchFamily="2" charset="0"/>
              </a:rPr>
              <a:t>Назначение Дневника использования времени</a:t>
            </a:r>
          </a:p>
          <a:p>
            <a:endParaRPr lang="ru-RU" sz="1400" dirty="0">
              <a:solidFill>
                <a:schemeClr val="bg1"/>
              </a:solidFill>
            </a:endParaRPr>
          </a:p>
        </p:txBody>
      </p:sp>
      <p:sp>
        <p:nvSpPr>
          <p:cNvPr id="7" name="TextBox 6"/>
          <p:cNvSpPr txBox="1"/>
          <p:nvPr/>
        </p:nvSpPr>
        <p:spPr>
          <a:xfrm>
            <a:off x="1258144" y="3499296"/>
            <a:ext cx="7200800" cy="415498"/>
          </a:xfrm>
          <a:prstGeom prst="rect">
            <a:avLst/>
          </a:prstGeom>
          <a:noFill/>
        </p:spPr>
        <p:txBody>
          <a:bodyPr wrap="square" rtlCol="0">
            <a:spAutoFit/>
          </a:bodyPr>
          <a:lstStyle/>
          <a:p>
            <a:r>
              <a:rPr lang="ru-RU" sz="2100" dirty="0" smtClean="0">
                <a:solidFill>
                  <a:srgbClr val="AF1E1B"/>
                </a:solidFill>
                <a:latin typeface="Roboto" pitchFamily="2" charset="0"/>
                <a:ea typeface="Roboto" pitchFamily="2" charset="0"/>
                <a:cs typeface="Roboto" pitchFamily="2" charset="0"/>
              </a:rPr>
              <a:t>Дневники </a:t>
            </a:r>
            <a:r>
              <a:rPr lang="ru-RU" sz="2100" b="1" dirty="0" smtClean="0">
                <a:solidFill>
                  <a:srgbClr val="AF1E1B"/>
                </a:solidFill>
                <a:latin typeface="Roboto" pitchFamily="2" charset="0"/>
                <a:ea typeface="Roboto" pitchFamily="2" charset="0"/>
                <a:cs typeface="Roboto" pitchFamily="2" charset="0"/>
              </a:rPr>
              <a:t>не заполняются </a:t>
            </a:r>
            <a:r>
              <a:rPr lang="ru-RU" sz="2100" dirty="0" smtClean="0">
                <a:solidFill>
                  <a:srgbClr val="AF1E1B"/>
                </a:solidFill>
                <a:latin typeface="Roboto" pitchFamily="2" charset="0"/>
                <a:ea typeface="Roboto" pitchFamily="2" charset="0"/>
                <a:cs typeface="Roboto" pitchFamily="2" charset="0"/>
              </a:rPr>
              <a:t>членами домохозяйства:</a:t>
            </a:r>
          </a:p>
        </p:txBody>
      </p:sp>
      <p:sp>
        <p:nvSpPr>
          <p:cNvPr id="8" name="TextBox 7"/>
          <p:cNvSpPr txBox="1"/>
          <p:nvPr/>
        </p:nvSpPr>
        <p:spPr>
          <a:xfrm>
            <a:off x="1258144" y="4147368"/>
            <a:ext cx="5256584" cy="2062103"/>
          </a:xfrm>
          <a:prstGeom prst="rect">
            <a:avLst/>
          </a:prstGeom>
          <a:noFill/>
        </p:spPr>
        <p:txBody>
          <a:bodyPr wrap="square" rtlCol="0">
            <a:spAutoFit/>
          </a:bodyPr>
          <a:lstStyle/>
          <a:p>
            <a:pPr lvl="0">
              <a:buBlip>
                <a:blip r:embed="rId3"/>
              </a:buBlip>
            </a:pPr>
            <a:r>
              <a:rPr lang="ru-RU" sz="1600" dirty="0" smtClean="0">
                <a:latin typeface="Roboto" pitchFamily="2" charset="0"/>
                <a:ea typeface="Roboto" pitchFamily="2" charset="0"/>
                <a:cs typeface="Roboto" pitchFamily="2" charset="0"/>
              </a:rPr>
              <a:t> в возрасте 0–9 лет;</a:t>
            </a:r>
          </a:p>
          <a:p>
            <a:pPr lvl="0">
              <a:buBlip>
                <a:blip r:embed="rId3"/>
              </a:buBlip>
            </a:pPr>
            <a:endParaRPr lang="ru-RU" sz="1600" dirty="0" smtClean="0">
              <a:latin typeface="Roboto" pitchFamily="2" charset="0"/>
              <a:ea typeface="Roboto" pitchFamily="2" charset="0"/>
              <a:cs typeface="Roboto" pitchFamily="2" charset="0"/>
            </a:endParaRPr>
          </a:p>
          <a:p>
            <a:pPr lvl="0">
              <a:buBlip>
                <a:blip r:embed="rId3"/>
              </a:buBlip>
            </a:pPr>
            <a:r>
              <a:rPr lang="ru-RU" sz="1600" dirty="0" smtClean="0">
                <a:latin typeface="Roboto" pitchFamily="2" charset="0"/>
                <a:ea typeface="Roboto" pitchFamily="2" charset="0"/>
                <a:cs typeface="Roboto" pitchFamily="2" charset="0"/>
              </a:rPr>
              <a:t> лицами, отсутствующими в течение всего периода проведения наблюдения;</a:t>
            </a:r>
          </a:p>
          <a:p>
            <a:pPr lvl="0">
              <a:buBlip>
                <a:blip r:embed="rId3"/>
              </a:buBlip>
            </a:pPr>
            <a:endParaRPr lang="ru-RU" sz="1600" dirty="0" smtClean="0">
              <a:latin typeface="Roboto" pitchFamily="2" charset="0"/>
              <a:ea typeface="Roboto" pitchFamily="2" charset="0"/>
              <a:cs typeface="Roboto" pitchFamily="2" charset="0"/>
            </a:endParaRPr>
          </a:p>
          <a:p>
            <a:pPr lvl="0">
              <a:buBlip>
                <a:blip r:embed="rId3"/>
              </a:buBlip>
            </a:pPr>
            <a:r>
              <a:rPr lang="ru-RU" sz="1600" dirty="0" smtClean="0">
                <a:latin typeface="Roboto" pitchFamily="2" charset="0"/>
                <a:ea typeface="Roboto" pitchFamily="2" charset="0"/>
                <a:cs typeface="Roboto" pitchFamily="2" charset="0"/>
              </a:rPr>
              <a:t> лицами, не имеющими возможности дать информацию за себя лично по состоянию здоровья или в силу преклонного возраста.</a:t>
            </a:r>
            <a:endParaRPr lang="ru-RU" sz="1600" dirty="0">
              <a:latin typeface="Roboto" pitchFamily="2" charset="0"/>
              <a:ea typeface="Roboto" pitchFamily="2" charset="0"/>
              <a:cs typeface="Roboto" pitchFamily="2" charset="0"/>
            </a:endParaRPr>
          </a:p>
        </p:txBody>
      </p:sp>
      <p:sp>
        <p:nvSpPr>
          <p:cNvPr id="9" name="TextBox 8"/>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2</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1258144" y="1195040"/>
            <a:ext cx="8064896" cy="5112568"/>
          </a:xfrm>
        </p:spPr>
        <p:txBody>
          <a:bodyPr/>
          <a:lstStyle/>
          <a:p>
            <a:pPr lvl="0"/>
            <a:r>
              <a:rPr lang="ru-RU" dirty="0" smtClean="0"/>
              <a:t>при наличии коротких перерывов в течение рабочего времени следует указать конкретное занятие, которым респондент был занят в это время: перерыв на чай, кофе, телефонный разговор по личным вопросам, встреча с кем-то по личным мотивам и т.п. («перерыв: пила кофе»; «перерыв: встречалась с сестрой»);</a:t>
            </a:r>
          </a:p>
          <a:p>
            <a:r>
              <a:rPr lang="ru-RU" dirty="0" smtClean="0"/>
              <a:t>при записи занятий в школе, колледже или университете следует указать вид образовательной организации и указать общие часы пребывания на занятиях;</a:t>
            </a:r>
          </a:p>
          <a:p>
            <a:r>
              <a:rPr lang="ru-RU" dirty="0" smtClean="0"/>
              <a:t>при записи передвижения указать вид транспорта и в обязательном порядке разграничить собственно передвижение и деятельность, являющуюся его причиной. Например, записать в отдельных строках: «шел (шла) на автобусную остановку», «ехал(-а) автобусом в магазин», «покупал(-а) продукты», «ловил(-а) такси до дома»;</a:t>
            </a:r>
          </a:p>
          <a:p>
            <a:r>
              <a:rPr lang="ru-RU" dirty="0" smtClean="0"/>
              <a:t>при записи деятельности, относящейся к работе по дому или уходу за детьми, следует указать конкретные виды деятельности. Например, «готовил(-а) ужин», «пек(-</a:t>
            </a:r>
            <a:r>
              <a:rPr lang="ru-RU" dirty="0" err="1" smtClean="0"/>
              <a:t>ла</a:t>
            </a:r>
            <a:r>
              <a:rPr lang="ru-RU" dirty="0" smtClean="0"/>
              <a:t>) пирог», «мыл(-а) посуду», «укладывал(-а) своего ребенка спать», «мыл(-а) машину», «мыл(-а) полы»;</a:t>
            </a:r>
          </a:p>
          <a:p>
            <a:r>
              <a:rPr lang="ru-RU" dirty="0" smtClean="0"/>
              <a:t>если респондент считает, что делал что-то очень личное, следует записать: «личное».</a:t>
            </a:r>
          </a:p>
          <a:p>
            <a:endParaRPr lang="ru-RU" dirty="0"/>
          </a:p>
        </p:txBody>
      </p:sp>
      <p:sp>
        <p:nvSpPr>
          <p:cNvPr id="4" name="Текст 3"/>
          <p:cNvSpPr>
            <a:spLocks noGrp="1"/>
          </p:cNvSpPr>
          <p:nvPr>
            <p:ph type="body" sz="quarter" idx="11"/>
          </p:nvPr>
        </p:nvSpPr>
        <p:spPr>
          <a:xfrm>
            <a:off x="1978224" y="114920"/>
            <a:ext cx="6912967" cy="216024"/>
          </a:xfrm>
        </p:spPr>
        <p:txBody>
          <a:bodyPr/>
          <a:lstStyle/>
          <a:p>
            <a:r>
              <a:rPr lang="ru-RU" sz="1400" dirty="0" smtClean="0">
                <a:solidFill>
                  <a:schemeClr val="bg1"/>
                </a:solidFill>
              </a:rPr>
              <a:t>Особенности записи отдельных видов деятельности</a:t>
            </a:r>
          </a:p>
        </p:txBody>
      </p:sp>
      <p:sp>
        <p:nvSpPr>
          <p:cNvPr id="5" name="TextBox 4"/>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20</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8144" y="1555080"/>
            <a:ext cx="7200799" cy="743248"/>
          </a:xfrm>
        </p:spPr>
        <p:txBody>
          <a:bodyPr/>
          <a:lstStyle/>
          <a:p>
            <a:r>
              <a:rPr lang="ru-RU" dirty="0" smtClean="0"/>
              <a:t>К контекстуальным переменным относится информация, регистрируемая в графах Дневника:</a:t>
            </a:r>
            <a:br>
              <a:rPr lang="ru-RU" dirty="0" smtClean="0"/>
            </a:br>
            <a:endParaRPr lang="ru-RU" dirty="0"/>
          </a:p>
        </p:txBody>
      </p:sp>
      <p:sp>
        <p:nvSpPr>
          <p:cNvPr id="3" name="Текст 2"/>
          <p:cNvSpPr>
            <a:spLocks noGrp="1"/>
          </p:cNvSpPr>
          <p:nvPr>
            <p:ph type="body" sz="quarter" idx="10"/>
          </p:nvPr>
        </p:nvSpPr>
        <p:spPr>
          <a:xfrm>
            <a:off x="1258144" y="2563192"/>
            <a:ext cx="7199312" cy="864096"/>
          </a:xfrm>
        </p:spPr>
        <p:txBody>
          <a:bodyPr/>
          <a:lstStyle/>
          <a:p>
            <a:r>
              <a:rPr lang="ru-RU" dirty="0" smtClean="0"/>
              <a:t>«Где Вы были?»;</a:t>
            </a:r>
          </a:p>
          <a:p>
            <a:endParaRPr lang="ru-RU" dirty="0" smtClean="0"/>
          </a:p>
          <a:p>
            <a:r>
              <a:rPr lang="ru-RU" dirty="0" smtClean="0"/>
              <a:t>«Вы были один (одна) или вместе с кем-то из знакомых Вам людей?».</a:t>
            </a:r>
          </a:p>
          <a:p>
            <a:endParaRPr lang="ru-RU" dirty="0"/>
          </a:p>
        </p:txBody>
      </p:sp>
      <p:sp>
        <p:nvSpPr>
          <p:cNvPr id="4" name="Текст 3"/>
          <p:cNvSpPr>
            <a:spLocks noGrp="1"/>
          </p:cNvSpPr>
          <p:nvPr>
            <p:ph type="body" sz="quarter" idx="11"/>
          </p:nvPr>
        </p:nvSpPr>
        <p:spPr>
          <a:xfrm>
            <a:off x="1978224" y="114920"/>
            <a:ext cx="6480919" cy="216024"/>
          </a:xfrm>
        </p:spPr>
        <p:txBody>
          <a:bodyPr/>
          <a:lstStyle/>
          <a:p>
            <a:r>
              <a:rPr lang="ru-RU" sz="1400" dirty="0" smtClean="0">
                <a:solidFill>
                  <a:schemeClr val="bg1"/>
                </a:solidFill>
              </a:rPr>
              <a:t>Правила заполнения контекстуальных переменных</a:t>
            </a:r>
            <a:endParaRPr lang="ru-RU" sz="1400" dirty="0">
              <a:solidFill>
                <a:schemeClr val="bg1"/>
              </a:solidFill>
            </a:endParaRPr>
          </a:p>
        </p:txBody>
      </p:sp>
      <p:pic>
        <p:nvPicPr>
          <p:cNvPr id="29698" name="Picture 2" descr="\\nas17\Work\Projects_III\Rosstat-4 (Бюджет времени)\Designer\Изображения из презентаций\Люди.png"/>
          <p:cNvPicPr>
            <a:picLocks noChangeAspect="1" noChangeArrowheads="1"/>
          </p:cNvPicPr>
          <p:nvPr/>
        </p:nvPicPr>
        <p:blipFill>
          <a:blip r:embed="rId2" cstate="print"/>
          <a:srcRect/>
          <a:stretch>
            <a:fillRect/>
          </a:stretch>
        </p:blipFill>
        <p:spPr bwMode="auto">
          <a:xfrm>
            <a:off x="5866656" y="3931344"/>
            <a:ext cx="2826469" cy="1873795"/>
          </a:xfrm>
          <a:prstGeom prst="rect">
            <a:avLst/>
          </a:prstGeom>
          <a:noFill/>
        </p:spPr>
      </p:pic>
      <p:sp>
        <p:nvSpPr>
          <p:cNvPr id="6" name="TextBox 5"/>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21</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8144" y="979016"/>
            <a:ext cx="7200799" cy="743248"/>
          </a:xfrm>
        </p:spPr>
        <p:txBody>
          <a:bodyPr/>
          <a:lstStyle/>
          <a:p>
            <a:r>
              <a:rPr lang="ru-RU" dirty="0" smtClean="0"/>
              <a:t>При ответе на вопрос «Где Вы были?» респондент напротив строки, в которой записан выполняемый им в тот или иной период времени основной вид деятельности, указывает:</a:t>
            </a:r>
            <a:br>
              <a:rPr lang="ru-RU" dirty="0" smtClean="0"/>
            </a:br>
            <a:endParaRPr lang="ru-RU" dirty="0"/>
          </a:p>
        </p:txBody>
      </p:sp>
      <p:sp>
        <p:nvSpPr>
          <p:cNvPr id="3" name="Текст 2"/>
          <p:cNvSpPr>
            <a:spLocks noGrp="1"/>
          </p:cNvSpPr>
          <p:nvPr>
            <p:ph type="body" sz="quarter" idx="10"/>
          </p:nvPr>
        </p:nvSpPr>
        <p:spPr>
          <a:xfrm>
            <a:off x="1258144" y="2491184"/>
            <a:ext cx="7199312" cy="1872208"/>
          </a:xfrm>
        </p:spPr>
        <p:txBody>
          <a:bodyPr/>
          <a:lstStyle/>
          <a:p>
            <a:pPr>
              <a:spcAft>
                <a:spcPts val="1200"/>
              </a:spcAft>
            </a:pPr>
            <a:r>
              <a:rPr lang="ru-RU" dirty="0" smtClean="0"/>
              <a:t>свое местонахождение, если никуда не перемещается (дома, на работе, в школе и т. д.);</a:t>
            </a:r>
          </a:p>
          <a:p>
            <a:pPr>
              <a:spcAft>
                <a:spcPts val="1200"/>
              </a:spcAft>
            </a:pPr>
            <a:r>
              <a:rPr lang="ru-RU" dirty="0" smtClean="0"/>
              <a:t>способ передвижения, если находится в состоянии передвижения (на автомобиле, пешком, на автобусе);</a:t>
            </a:r>
          </a:p>
          <a:p>
            <a:pPr>
              <a:spcAft>
                <a:spcPts val="1200"/>
              </a:spcAft>
            </a:pPr>
            <a:r>
              <a:rPr lang="ru-RU" dirty="0" smtClean="0"/>
              <a:t>в случае, когда характер работы респондента связан с передвижениями (например, водитель или мастер по ремонту на дому), записывается просто «на работе», «работа».</a:t>
            </a:r>
          </a:p>
          <a:p>
            <a:endParaRPr lang="ru-RU" dirty="0"/>
          </a:p>
        </p:txBody>
      </p:sp>
      <p:sp>
        <p:nvSpPr>
          <p:cNvPr id="4" name="Текст 3"/>
          <p:cNvSpPr>
            <a:spLocks noGrp="1"/>
          </p:cNvSpPr>
          <p:nvPr>
            <p:ph type="body" sz="quarter" idx="11"/>
          </p:nvPr>
        </p:nvSpPr>
        <p:spPr>
          <a:xfrm>
            <a:off x="1978224" y="114920"/>
            <a:ext cx="6480919" cy="216024"/>
          </a:xfrm>
        </p:spPr>
        <p:txBody>
          <a:bodyPr/>
          <a:lstStyle/>
          <a:p>
            <a:r>
              <a:rPr lang="ru-RU" sz="1400" dirty="0" smtClean="0">
                <a:solidFill>
                  <a:schemeClr val="bg1"/>
                </a:solidFill>
              </a:rPr>
              <a:t>Правила заполнения контекстуальных переменных</a:t>
            </a:r>
            <a:endParaRPr lang="ru-RU" sz="1400" dirty="0">
              <a:solidFill>
                <a:schemeClr val="bg1"/>
              </a:solidFill>
            </a:endParaRPr>
          </a:p>
        </p:txBody>
      </p:sp>
      <p:pic>
        <p:nvPicPr>
          <p:cNvPr id="30721" name="Picture 1" descr="\\nas17\Work\Projects_III\Rosstat-4 (Бюджет времени)\Designer\Изображения из презентаций\Машина.png"/>
          <p:cNvPicPr>
            <a:picLocks noChangeAspect="1" noChangeArrowheads="1"/>
          </p:cNvPicPr>
          <p:nvPr/>
        </p:nvPicPr>
        <p:blipFill>
          <a:blip r:embed="rId2" cstate="print"/>
          <a:srcRect/>
          <a:stretch>
            <a:fillRect/>
          </a:stretch>
        </p:blipFill>
        <p:spPr bwMode="auto">
          <a:xfrm>
            <a:off x="6442720" y="4867448"/>
            <a:ext cx="2449215" cy="1250053"/>
          </a:xfrm>
          <a:prstGeom prst="rect">
            <a:avLst/>
          </a:prstGeom>
          <a:noFill/>
        </p:spPr>
      </p:pic>
      <p:sp>
        <p:nvSpPr>
          <p:cNvPr id="6" name="TextBox 5"/>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22</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8144" y="1339056"/>
            <a:ext cx="7200799" cy="1440160"/>
          </a:xfrm>
        </p:spPr>
        <p:txBody>
          <a:bodyPr/>
          <a:lstStyle/>
          <a:p>
            <a:r>
              <a:rPr lang="ru-RU" dirty="0" smtClean="0"/>
              <a:t>Пример заполнения строк при ответе на вопрос: «Где Вы были?»</a:t>
            </a:r>
            <a:br>
              <a:rPr lang="ru-RU" dirty="0" smtClean="0"/>
            </a:br>
            <a:endParaRPr lang="ru-RU" dirty="0"/>
          </a:p>
        </p:txBody>
      </p:sp>
      <p:sp>
        <p:nvSpPr>
          <p:cNvPr id="4" name="Текст 3"/>
          <p:cNvSpPr>
            <a:spLocks noGrp="1"/>
          </p:cNvSpPr>
          <p:nvPr>
            <p:ph type="body" sz="quarter" idx="11"/>
          </p:nvPr>
        </p:nvSpPr>
        <p:spPr>
          <a:xfrm>
            <a:off x="1978224" y="114920"/>
            <a:ext cx="6480919" cy="216024"/>
          </a:xfrm>
        </p:spPr>
        <p:txBody>
          <a:bodyPr/>
          <a:lstStyle/>
          <a:p>
            <a:r>
              <a:rPr lang="ru-RU" sz="1400" dirty="0" smtClean="0">
                <a:solidFill>
                  <a:schemeClr val="bg1"/>
                </a:solidFill>
              </a:rPr>
              <a:t>Правила заполнения контекстуальных переменных</a:t>
            </a:r>
            <a:endParaRPr lang="ru-RU" sz="1400" dirty="0">
              <a:solidFill>
                <a:schemeClr val="bg1"/>
              </a:solidFill>
            </a:endParaRPr>
          </a:p>
        </p:txBody>
      </p:sp>
      <p:graphicFrame>
        <p:nvGraphicFramePr>
          <p:cNvPr id="5" name="Таблица 4"/>
          <p:cNvGraphicFramePr>
            <a:graphicFrameLocks noGrp="1"/>
          </p:cNvGraphicFramePr>
          <p:nvPr/>
        </p:nvGraphicFramePr>
        <p:xfrm>
          <a:off x="1258144" y="2419176"/>
          <a:ext cx="7200801" cy="2939258"/>
        </p:xfrm>
        <a:graphic>
          <a:graphicData uri="http://schemas.openxmlformats.org/drawingml/2006/table">
            <a:tbl>
              <a:tblPr/>
              <a:tblGrid>
                <a:gridCol w="900100"/>
                <a:gridCol w="2844316"/>
                <a:gridCol w="1056118"/>
                <a:gridCol w="1500167"/>
                <a:gridCol w="900100"/>
              </a:tblGrid>
              <a:tr h="649738">
                <a:tc rowSpan="2">
                  <a:txBody>
                    <a:bodyPr/>
                    <a:lstStyle/>
                    <a:p>
                      <a:pPr algn="ctr">
                        <a:spcBef>
                          <a:spcPts val="200"/>
                        </a:spcBef>
                        <a:spcAft>
                          <a:spcPts val="0"/>
                        </a:spcAft>
                      </a:pPr>
                      <a:r>
                        <a:rPr lang="ru-RU" sz="800" b="1" dirty="0">
                          <a:latin typeface="Times New Roman"/>
                          <a:ea typeface="Times New Roman"/>
                          <a:cs typeface="Times New Roman"/>
                        </a:rPr>
                        <a:t>Время</a:t>
                      </a:r>
                      <a:endParaRPr lang="ru-RU" sz="800" dirty="0">
                        <a:latin typeface="Times New Roman"/>
                        <a:ea typeface="Times New Roman"/>
                        <a:cs typeface="Times New Roman"/>
                      </a:endParaRPr>
                    </a:p>
                  </a:txBody>
                  <a:tcPr marL="52278" marR="52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Bef>
                          <a:spcPts val="200"/>
                        </a:spcBef>
                        <a:spcAft>
                          <a:spcPts val="0"/>
                        </a:spcAft>
                      </a:pPr>
                      <a:r>
                        <a:rPr lang="ru-RU" sz="800" b="1" i="1" dirty="0">
                          <a:latin typeface="Times New Roman"/>
                          <a:ea typeface="Times New Roman"/>
                          <a:cs typeface="Times New Roman"/>
                        </a:rPr>
                        <a:t>Что Вы делали?</a:t>
                      </a:r>
                      <a:endParaRPr lang="ru-RU" sz="800" dirty="0">
                        <a:latin typeface="Times New Roman"/>
                        <a:ea typeface="Times New Roman"/>
                        <a:cs typeface="Times New Roman"/>
                      </a:endParaRPr>
                    </a:p>
                    <a:p>
                      <a:pPr>
                        <a:spcBef>
                          <a:spcPts val="200"/>
                        </a:spcBef>
                        <a:spcAft>
                          <a:spcPts val="0"/>
                        </a:spcAft>
                      </a:pPr>
                      <a:r>
                        <a:rPr lang="ru-RU" sz="800" i="1" dirty="0">
                          <a:latin typeface="Times New Roman"/>
                          <a:ea typeface="Times New Roman"/>
                          <a:cs typeface="Times New Roman"/>
                        </a:rPr>
                        <a:t>Запишите свое основное занятие в каждый 10-минутный интервал с 16.00 до 19.00</a:t>
                      </a:r>
                      <a:endParaRPr lang="ru-RU" sz="800" dirty="0">
                        <a:latin typeface="Times New Roman"/>
                        <a:ea typeface="Times New Roman"/>
                        <a:cs typeface="Times New Roman"/>
                      </a:endParaRPr>
                    </a:p>
                  </a:txBody>
                  <a:tcPr marL="52278" marR="52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lnSpc>
                          <a:spcPts val="1100"/>
                        </a:lnSpc>
                        <a:spcBef>
                          <a:spcPts val="200"/>
                        </a:spcBef>
                        <a:spcAft>
                          <a:spcPts val="0"/>
                        </a:spcAft>
                      </a:pPr>
                      <a:r>
                        <a:rPr lang="ru-RU" sz="800" b="1" i="1" dirty="0">
                          <a:latin typeface="Times New Roman"/>
                          <a:ea typeface="Times New Roman"/>
                          <a:cs typeface="Times New Roman"/>
                        </a:rPr>
                        <a:t>Где вы были?</a:t>
                      </a:r>
                      <a:endParaRPr lang="ru-RU" sz="800" dirty="0">
                        <a:latin typeface="Times New Roman"/>
                        <a:ea typeface="Times New Roman"/>
                        <a:cs typeface="Times New Roman"/>
                      </a:endParaRPr>
                    </a:p>
                    <a:p>
                      <a:pPr>
                        <a:spcBef>
                          <a:spcPts val="200"/>
                        </a:spcBef>
                        <a:spcAft>
                          <a:spcPts val="0"/>
                        </a:spcAft>
                      </a:pPr>
                      <a:r>
                        <a:rPr lang="ru-RU" sz="800" i="1" dirty="0">
                          <a:latin typeface="Times New Roman"/>
                          <a:ea typeface="Times New Roman"/>
                          <a:cs typeface="Times New Roman"/>
                        </a:rPr>
                        <a:t>Запишите расположение или вид транспорта </a:t>
                      </a:r>
                      <a:br>
                        <a:rPr lang="ru-RU" sz="800" i="1" dirty="0">
                          <a:latin typeface="Times New Roman"/>
                          <a:ea typeface="Times New Roman"/>
                          <a:cs typeface="Times New Roman"/>
                        </a:rPr>
                      </a:br>
                      <a:r>
                        <a:rPr lang="ru-RU" sz="800" i="1" dirty="0">
                          <a:latin typeface="Times New Roman"/>
                          <a:ea typeface="Times New Roman"/>
                          <a:cs typeface="Times New Roman"/>
                        </a:rPr>
                        <a:t>например дома, дома у друзей, в школе, на рабочем месте</a:t>
                      </a:r>
                      <a:r>
                        <a:rPr lang="ru-RU" sz="800" i="1" dirty="0" smtClean="0">
                          <a:latin typeface="Times New Roman"/>
                          <a:ea typeface="Times New Roman"/>
                          <a:cs typeface="Times New Roman"/>
                        </a:rPr>
                        <a:t>, в </a:t>
                      </a:r>
                      <a:r>
                        <a:rPr lang="ru-RU" sz="800" i="1" dirty="0">
                          <a:latin typeface="Times New Roman"/>
                          <a:ea typeface="Times New Roman"/>
                          <a:cs typeface="Times New Roman"/>
                        </a:rPr>
                        <a:t>магазине, пешком</a:t>
                      </a:r>
                      <a:r>
                        <a:rPr lang="ru-RU" sz="800" i="1" dirty="0" smtClean="0">
                          <a:latin typeface="Times New Roman"/>
                          <a:ea typeface="Times New Roman"/>
                          <a:cs typeface="Times New Roman"/>
                        </a:rPr>
                        <a:t>, в </a:t>
                      </a:r>
                      <a:r>
                        <a:rPr lang="ru-RU" sz="800" i="1" dirty="0">
                          <a:latin typeface="Times New Roman"/>
                          <a:ea typeface="Times New Roman"/>
                          <a:cs typeface="Times New Roman"/>
                        </a:rPr>
                        <a:t>автомобиле</a:t>
                      </a:r>
                      <a:r>
                        <a:rPr lang="ru-RU" sz="800" i="1" dirty="0" smtClean="0">
                          <a:latin typeface="Times New Roman"/>
                          <a:ea typeface="Times New Roman"/>
                          <a:cs typeface="Times New Roman"/>
                        </a:rPr>
                        <a:t>, автобусе</a:t>
                      </a:r>
                      <a:endParaRPr lang="ru-RU" sz="800" dirty="0">
                        <a:latin typeface="Times New Roman"/>
                        <a:ea typeface="Times New Roman"/>
                        <a:cs typeface="Times New Roman"/>
                      </a:endParaRPr>
                    </a:p>
                  </a:txBody>
                  <a:tcPr marL="52278" marR="52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718414">
                <a:tc vMerge="1">
                  <a:txBody>
                    <a:bodyPr/>
                    <a:lstStyle/>
                    <a:p>
                      <a:endParaRPr lang="ru-RU"/>
                    </a:p>
                  </a:txBody>
                  <a:tcPr/>
                </a:tc>
                <a:tc>
                  <a:txBody>
                    <a:bodyPr/>
                    <a:lstStyle/>
                    <a:p>
                      <a:pPr>
                        <a:spcBef>
                          <a:spcPts val="200"/>
                        </a:spcBef>
                        <a:spcAft>
                          <a:spcPts val="0"/>
                        </a:spcAft>
                      </a:pPr>
                      <a:r>
                        <a:rPr lang="ru-RU" sz="800" dirty="0">
                          <a:latin typeface="Times New Roman"/>
                          <a:ea typeface="Times New Roman"/>
                          <a:cs typeface="Times New Roman"/>
                        </a:rPr>
                        <a:t>Вписывайте только одно основное занятие в строке.</a:t>
                      </a:r>
                    </a:p>
                    <a:p>
                      <a:pPr>
                        <a:spcBef>
                          <a:spcPts val="200"/>
                        </a:spcBef>
                        <a:spcAft>
                          <a:spcPts val="0"/>
                        </a:spcAft>
                      </a:pPr>
                      <a:r>
                        <a:rPr lang="ru-RU" sz="800" dirty="0">
                          <a:latin typeface="Times New Roman"/>
                          <a:ea typeface="Times New Roman"/>
                          <a:cs typeface="Times New Roman"/>
                        </a:rPr>
                        <a:t>Разделяйте собственно передвижение от деятельности, являющейся его причиной.</a:t>
                      </a:r>
                    </a:p>
                    <a:p>
                      <a:pPr>
                        <a:spcBef>
                          <a:spcPts val="200"/>
                        </a:spcBef>
                        <a:spcAft>
                          <a:spcPts val="0"/>
                        </a:spcAft>
                      </a:pPr>
                      <a:r>
                        <a:rPr lang="ru-RU" sz="800" dirty="0">
                          <a:latin typeface="Times New Roman"/>
                          <a:ea typeface="Times New Roman"/>
                          <a:cs typeface="Times New Roman"/>
                        </a:rPr>
                        <a:t>Не забывайте указать вид транспорта.</a:t>
                      </a:r>
                    </a:p>
                    <a:p>
                      <a:pPr>
                        <a:spcBef>
                          <a:spcPts val="200"/>
                        </a:spcBef>
                        <a:spcAft>
                          <a:spcPts val="0"/>
                        </a:spcAft>
                      </a:pPr>
                      <a:r>
                        <a:rPr lang="ru-RU" sz="800" dirty="0">
                          <a:latin typeface="Times New Roman"/>
                          <a:ea typeface="Times New Roman"/>
                          <a:cs typeface="Times New Roman"/>
                        </a:rPr>
                        <a:t>Отделяйте основную работу от дополнительной.</a:t>
                      </a:r>
                    </a:p>
                  </a:txBody>
                  <a:tcPr marL="52278" marR="52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900"/>
                        </a:lnSpc>
                        <a:spcBef>
                          <a:spcPts val="200"/>
                        </a:spcBef>
                        <a:spcAft>
                          <a:spcPts val="0"/>
                        </a:spcAft>
                      </a:pPr>
                      <a:r>
                        <a:rPr lang="ru-RU" sz="800" dirty="0">
                          <a:latin typeface="Times New Roman"/>
                          <a:ea typeface="Times New Roman"/>
                          <a:cs typeface="Times New Roman"/>
                        </a:rPr>
                        <a:t>КОД вида</a:t>
                      </a:r>
                      <a:br>
                        <a:rPr lang="ru-RU" sz="800" dirty="0">
                          <a:latin typeface="Times New Roman"/>
                          <a:ea typeface="Times New Roman"/>
                          <a:cs typeface="Times New Roman"/>
                        </a:rPr>
                      </a:br>
                      <a:r>
                        <a:rPr lang="ru-RU" sz="800" dirty="0">
                          <a:latin typeface="Times New Roman"/>
                          <a:ea typeface="Times New Roman"/>
                          <a:cs typeface="Times New Roman"/>
                        </a:rPr>
                        <a:t>основной </a:t>
                      </a:r>
                      <a:r>
                        <a:rPr lang="ru-RU" sz="800" dirty="0" smtClean="0">
                          <a:latin typeface="Times New Roman"/>
                          <a:ea typeface="Times New Roman"/>
                          <a:cs typeface="Times New Roman"/>
                        </a:rPr>
                        <a:t>деятельности</a:t>
                      </a:r>
                      <a:endParaRPr lang="ru-RU" sz="800" dirty="0">
                        <a:latin typeface="Times New Roman"/>
                        <a:ea typeface="Times New Roman"/>
                        <a:cs typeface="Times New Roman"/>
                      </a:endParaRPr>
                    </a:p>
                  </a:txBody>
                  <a:tcPr marL="52278" marR="52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endParaRPr lang="ru-RU" sz="800">
                        <a:latin typeface="Times New Roman"/>
                        <a:ea typeface="Times New Roman"/>
                        <a:cs typeface="Times New Roman"/>
                      </a:endParaRPr>
                    </a:p>
                  </a:txBody>
                  <a:tcPr marL="52278" marR="52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900"/>
                        </a:lnSpc>
                        <a:spcBef>
                          <a:spcPts val="200"/>
                        </a:spcBef>
                        <a:spcAft>
                          <a:spcPts val="0"/>
                        </a:spcAft>
                      </a:pPr>
                      <a:r>
                        <a:rPr lang="ru-RU" sz="800" dirty="0">
                          <a:latin typeface="Times New Roman"/>
                          <a:ea typeface="Times New Roman"/>
                          <a:cs typeface="Times New Roman"/>
                        </a:rPr>
                        <a:t>КОД места нахождения</a:t>
                      </a:r>
                    </a:p>
                  </a:txBody>
                  <a:tcPr marL="52278" marR="52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142">
                <a:tc>
                  <a:txBody>
                    <a:bodyPr/>
                    <a:lstStyle/>
                    <a:p>
                      <a:pPr>
                        <a:spcBef>
                          <a:spcPts val="600"/>
                        </a:spcBef>
                        <a:spcAft>
                          <a:spcPts val="400"/>
                        </a:spcAft>
                      </a:pPr>
                      <a:r>
                        <a:rPr lang="ru-RU" sz="800" b="1" dirty="0">
                          <a:latin typeface="Times New Roman"/>
                          <a:ea typeface="Times New Roman"/>
                          <a:cs typeface="Times New Roman"/>
                        </a:rPr>
                        <a:t>1</a:t>
                      </a:r>
                      <a:r>
                        <a:rPr lang="en-US" sz="800" b="1" dirty="0">
                          <a:latin typeface="Times New Roman"/>
                          <a:ea typeface="Times New Roman"/>
                          <a:cs typeface="Times New Roman"/>
                        </a:rPr>
                        <a:t>6</a:t>
                      </a:r>
                      <a:r>
                        <a:rPr lang="ru-RU" sz="800" b="1" dirty="0">
                          <a:latin typeface="Times New Roman"/>
                          <a:ea typeface="Times New Roman"/>
                          <a:cs typeface="Times New Roman"/>
                        </a:rPr>
                        <a:t>.00</a:t>
                      </a:r>
                      <a:r>
                        <a:rPr lang="ru-RU" sz="800" dirty="0">
                          <a:latin typeface="Times New Roman"/>
                          <a:ea typeface="Times New Roman"/>
                          <a:cs typeface="Times New Roman"/>
                        </a:rPr>
                        <a:t>-1</a:t>
                      </a:r>
                      <a:r>
                        <a:rPr lang="en-US" sz="800" dirty="0">
                          <a:latin typeface="Times New Roman"/>
                          <a:ea typeface="Times New Roman"/>
                          <a:cs typeface="Times New Roman"/>
                        </a:rPr>
                        <a:t>6</a:t>
                      </a:r>
                      <a:r>
                        <a:rPr lang="ru-RU" sz="800" dirty="0">
                          <a:latin typeface="Times New Roman"/>
                          <a:ea typeface="Times New Roman"/>
                          <a:cs typeface="Times New Roman"/>
                        </a:rPr>
                        <a:t>.10</a:t>
                      </a:r>
                    </a:p>
                  </a:txBody>
                  <a:tcPr marL="13553" marR="13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200"/>
                        </a:spcAft>
                      </a:pPr>
                      <a:r>
                        <a:rPr lang="ru-RU" sz="800" dirty="0" smtClean="0">
                          <a:latin typeface="Times New Roman"/>
                          <a:ea typeface="Times New Roman"/>
                          <a:cs typeface="Times New Roman"/>
                        </a:rPr>
                        <a:t>Ждала автобус на остановке</a:t>
                      </a:r>
                      <a:endParaRPr lang="ru-RU" sz="800" dirty="0">
                        <a:latin typeface="Times New Roman"/>
                        <a:ea typeface="Times New Roman"/>
                        <a:cs typeface="Times New Roman"/>
                      </a:endParaRPr>
                    </a:p>
                  </a:txBody>
                  <a:tcPr marL="52278" marR="52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200"/>
                        </a:spcAft>
                      </a:pPr>
                      <a:endParaRPr lang="ru-RU" sz="800" dirty="0">
                        <a:latin typeface="Times New Roman"/>
                        <a:ea typeface="Times New Roman"/>
                        <a:cs typeface="Times New Roman"/>
                      </a:endParaRPr>
                    </a:p>
                  </a:txBody>
                  <a:tcPr marL="52278" marR="52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200"/>
                        </a:spcAft>
                      </a:pPr>
                      <a:r>
                        <a:rPr lang="ru-RU" sz="800" dirty="0" smtClean="0">
                          <a:latin typeface="Times New Roman"/>
                          <a:ea typeface="Times New Roman"/>
                          <a:cs typeface="Times New Roman"/>
                        </a:rPr>
                        <a:t>На улице</a:t>
                      </a:r>
                      <a:endParaRPr lang="ru-RU" sz="800" dirty="0">
                        <a:latin typeface="Times New Roman"/>
                        <a:ea typeface="Times New Roman"/>
                        <a:cs typeface="Times New Roman"/>
                      </a:endParaRPr>
                    </a:p>
                  </a:txBody>
                  <a:tcPr marL="52278" marR="52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200"/>
                        </a:spcAft>
                      </a:pPr>
                      <a:endParaRPr lang="ru-RU" sz="800" dirty="0">
                        <a:latin typeface="Times New Roman"/>
                        <a:ea typeface="Times New Roman"/>
                        <a:cs typeface="Times New Roman"/>
                      </a:endParaRPr>
                    </a:p>
                  </a:txBody>
                  <a:tcPr marL="52278" marR="52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142">
                <a:tc>
                  <a:txBody>
                    <a:bodyPr/>
                    <a:lstStyle/>
                    <a:p>
                      <a:pPr>
                        <a:spcBef>
                          <a:spcPts val="600"/>
                        </a:spcBef>
                        <a:spcAft>
                          <a:spcPts val="400"/>
                        </a:spcAft>
                      </a:pPr>
                      <a:r>
                        <a:rPr lang="ru-RU" sz="800">
                          <a:latin typeface="Times New Roman"/>
                          <a:ea typeface="Times New Roman"/>
                          <a:cs typeface="Times New Roman"/>
                        </a:rPr>
                        <a:t>1</a:t>
                      </a:r>
                      <a:r>
                        <a:rPr lang="en-US" sz="800">
                          <a:latin typeface="Times New Roman"/>
                          <a:ea typeface="Times New Roman"/>
                          <a:cs typeface="Times New Roman"/>
                        </a:rPr>
                        <a:t>6</a:t>
                      </a:r>
                      <a:r>
                        <a:rPr lang="ru-RU" sz="800">
                          <a:latin typeface="Times New Roman"/>
                          <a:ea typeface="Times New Roman"/>
                          <a:cs typeface="Times New Roman"/>
                        </a:rPr>
                        <a:t>.10-1</a:t>
                      </a:r>
                      <a:r>
                        <a:rPr lang="en-US" sz="800">
                          <a:latin typeface="Times New Roman"/>
                          <a:ea typeface="Times New Roman"/>
                          <a:cs typeface="Times New Roman"/>
                        </a:rPr>
                        <a:t>6</a:t>
                      </a:r>
                      <a:r>
                        <a:rPr lang="ru-RU" sz="800">
                          <a:latin typeface="Times New Roman"/>
                          <a:ea typeface="Times New Roman"/>
                          <a:cs typeface="Times New Roman"/>
                        </a:rPr>
                        <a:t>.20</a:t>
                      </a:r>
                    </a:p>
                  </a:txBody>
                  <a:tcPr marL="13553" marR="13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200"/>
                        </a:spcAft>
                      </a:pPr>
                      <a:r>
                        <a:rPr lang="ru-RU" sz="800" dirty="0" smtClean="0">
                          <a:latin typeface="Times New Roman"/>
                          <a:ea typeface="Times New Roman"/>
                          <a:cs typeface="Times New Roman"/>
                        </a:rPr>
                        <a:t>Ехала в автобусе за</a:t>
                      </a:r>
                      <a:r>
                        <a:rPr lang="ru-RU" sz="800" baseline="0" dirty="0" smtClean="0">
                          <a:latin typeface="Times New Roman"/>
                          <a:ea typeface="Times New Roman"/>
                          <a:cs typeface="Times New Roman"/>
                        </a:rPr>
                        <a:t> детьми в детский сад</a:t>
                      </a:r>
                      <a:endParaRPr lang="ru-RU" sz="800" dirty="0">
                        <a:latin typeface="Times New Roman"/>
                        <a:ea typeface="Times New Roman"/>
                        <a:cs typeface="Times New Roman"/>
                      </a:endParaRPr>
                    </a:p>
                  </a:txBody>
                  <a:tcPr marL="52278" marR="52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200"/>
                        </a:spcAft>
                      </a:pPr>
                      <a:endParaRPr lang="ru-RU" sz="800" dirty="0">
                        <a:latin typeface="Times New Roman"/>
                        <a:ea typeface="Times New Roman"/>
                        <a:cs typeface="Times New Roman"/>
                      </a:endParaRPr>
                    </a:p>
                  </a:txBody>
                  <a:tcPr marL="52278" marR="52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200"/>
                        </a:spcAft>
                      </a:pPr>
                      <a:r>
                        <a:rPr lang="ru-RU" sz="800" dirty="0" smtClean="0">
                          <a:latin typeface="Times New Roman"/>
                          <a:ea typeface="Times New Roman"/>
                          <a:cs typeface="Times New Roman"/>
                        </a:rPr>
                        <a:t>В автобусе</a:t>
                      </a:r>
                      <a:endParaRPr lang="ru-RU" sz="800" dirty="0">
                        <a:latin typeface="Times New Roman"/>
                        <a:ea typeface="Times New Roman"/>
                        <a:cs typeface="Times New Roman"/>
                      </a:endParaRPr>
                    </a:p>
                  </a:txBody>
                  <a:tcPr marL="52278" marR="52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200"/>
                        </a:spcAft>
                      </a:pPr>
                      <a:endParaRPr lang="ru-RU" sz="800">
                        <a:latin typeface="Times New Roman"/>
                        <a:ea typeface="Times New Roman"/>
                        <a:cs typeface="Times New Roman"/>
                      </a:endParaRPr>
                    </a:p>
                  </a:txBody>
                  <a:tcPr marL="52278" marR="52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142">
                <a:tc>
                  <a:txBody>
                    <a:bodyPr/>
                    <a:lstStyle/>
                    <a:p>
                      <a:pPr>
                        <a:spcBef>
                          <a:spcPts val="600"/>
                        </a:spcBef>
                        <a:spcAft>
                          <a:spcPts val="400"/>
                        </a:spcAft>
                      </a:pPr>
                      <a:r>
                        <a:rPr lang="ru-RU" sz="800">
                          <a:latin typeface="Times New Roman"/>
                          <a:ea typeface="Times New Roman"/>
                          <a:cs typeface="Times New Roman"/>
                        </a:rPr>
                        <a:t>1</a:t>
                      </a:r>
                      <a:r>
                        <a:rPr lang="en-US" sz="800">
                          <a:latin typeface="Times New Roman"/>
                          <a:ea typeface="Times New Roman"/>
                          <a:cs typeface="Times New Roman"/>
                        </a:rPr>
                        <a:t>6</a:t>
                      </a:r>
                      <a:r>
                        <a:rPr lang="ru-RU" sz="800">
                          <a:latin typeface="Times New Roman"/>
                          <a:ea typeface="Times New Roman"/>
                          <a:cs typeface="Times New Roman"/>
                        </a:rPr>
                        <a:t>.20-1</a:t>
                      </a:r>
                      <a:r>
                        <a:rPr lang="en-US" sz="800">
                          <a:latin typeface="Times New Roman"/>
                          <a:ea typeface="Times New Roman"/>
                          <a:cs typeface="Times New Roman"/>
                        </a:rPr>
                        <a:t>6</a:t>
                      </a:r>
                      <a:r>
                        <a:rPr lang="ru-RU" sz="800">
                          <a:latin typeface="Times New Roman"/>
                          <a:ea typeface="Times New Roman"/>
                          <a:cs typeface="Times New Roman"/>
                        </a:rPr>
                        <a:t>.30</a:t>
                      </a:r>
                    </a:p>
                  </a:txBody>
                  <a:tcPr marL="13553" marR="13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200"/>
                        </a:spcAft>
                      </a:pPr>
                      <a:r>
                        <a:rPr lang="ru-RU" sz="800" dirty="0" smtClean="0">
                          <a:latin typeface="Times New Roman"/>
                          <a:ea typeface="Times New Roman"/>
                          <a:cs typeface="Times New Roman"/>
                        </a:rPr>
                        <a:t>Разговаривала с воспитательницей</a:t>
                      </a:r>
                      <a:endParaRPr lang="ru-RU" sz="800" dirty="0">
                        <a:latin typeface="Times New Roman"/>
                        <a:ea typeface="Times New Roman"/>
                        <a:cs typeface="Times New Roman"/>
                      </a:endParaRPr>
                    </a:p>
                  </a:txBody>
                  <a:tcPr marL="52278" marR="52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200"/>
                        </a:spcAft>
                      </a:pPr>
                      <a:r>
                        <a:rPr lang="ru-RU" sz="800" dirty="0" smtClean="0">
                          <a:latin typeface="Times New Roman"/>
                          <a:ea typeface="Times New Roman"/>
                          <a:cs typeface="Times New Roman"/>
                        </a:rPr>
                        <a:t>Помогала</a:t>
                      </a:r>
                      <a:r>
                        <a:rPr lang="ru-RU" sz="800" baseline="0" dirty="0" smtClean="0">
                          <a:latin typeface="Times New Roman"/>
                          <a:ea typeface="Times New Roman"/>
                          <a:cs typeface="Times New Roman"/>
                        </a:rPr>
                        <a:t> детям одеваться. Разговаривала с детьми.</a:t>
                      </a:r>
                      <a:endParaRPr lang="ru-RU" sz="800" dirty="0">
                        <a:latin typeface="Times New Roman"/>
                        <a:ea typeface="Times New Roman"/>
                        <a:cs typeface="Times New Roman"/>
                      </a:endParaRPr>
                    </a:p>
                  </a:txBody>
                  <a:tcPr marL="52278" marR="52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200"/>
                        </a:spcAft>
                      </a:pPr>
                      <a:r>
                        <a:rPr lang="ru-RU" sz="800" dirty="0" smtClean="0">
                          <a:latin typeface="Times New Roman"/>
                          <a:ea typeface="Times New Roman"/>
                          <a:cs typeface="Times New Roman"/>
                        </a:rPr>
                        <a:t>В детском саду</a:t>
                      </a:r>
                      <a:endParaRPr lang="ru-RU" sz="800" dirty="0">
                        <a:latin typeface="Times New Roman"/>
                        <a:ea typeface="Times New Roman"/>
                        <a:cs typeface="Times New Roman"/>
                      </a:endParaRPr>
                    </a:p>
                  </a:txBody>
                  <a:tcPr marL="52278" marR="52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200"/>
                        </a:spcAft>
                      </a:pPr>
                      <a:endParaRPr lang="ru-RU" sz="800" dirty="0">
                        <a:latin typeface="Times New Roman"/>
                        <a:ea typeface="Times New Roman"/>
                        <a:cs typeface="Times New Roman"/>
                      </a:endParaRPr>
                    </a:p>
                  </a:txBody>
                  <a:tcPr marL="52278" marR="52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142">
                <a:tc>
                  <a:txBody>
                    <a:bodyPr/>
                    <a:lstStyle/>
                    <a:p>
                      <a:pPr>
                        <a:spcBef>
                          <a:spcPts val="600"/>
                        </a:spcBef>
                        <a:spcAft>
                          <a:spcPts val="400"/>
                        </a:spcAft>
                      </a:pPr>
                      <a:r>
                        <a:rPr lang="ru-RU" sz="800">
                          <a:latin typeface="Times New Roman"/>
                          <a:ea typeface="Times New Roman"/>
                          <a:cs typeface="Times New Roman"/>
                        </a:rPr>
                        <a:t>1</a:t>
                      </a:r>
                      <a:r>
                        <a:rPr lang="en-US" sz="800">
                          <a:latin typeface="Times New Roman"/>
                          <a:ea typeface="Times New Roman"/>
                          <a:cs typeface="Times New Roman"/>
                        </a:rPr>
                        <a:t>6</a:t>
                      </a:r>
                      <a:r>
                        <a:rPr lang="ru-RU" sz="800">
                          <a:latin typeface="Times New Roman"/>
                          <a:ea typeface="Times New Roman"/>
                          <a:cs typeface="Times New Roman"/>
                        </a:rPr>
                        <a:t>.30-1</a:t>
                      </a:r>
                      <a:r>
                        <a:rPr lang="en-US" sz="800">
                          <a:latin typeface="Times New Roman"/>
                          <a:ea typeface="Times New Roman"/>
                          <a:cs typeface="Times New Roman"/>
                        </a:rPr>
                        <a:t>6</a:t>
                      </a:r>
                      <a:r>
                        <a:rPr lang="ru-RU" sz="800">
                          <a:latin typeface="Times New Roman"/>
                          <a:ea typeface="Times New Roman"/>
                          <a:cs typeface="Times New Roman"/>
                        </a:rPr>
                        <a:t>.40</a:t>
                      </a:r>
                    </a:p>
                  </a:txBody>
                  <a:tcPr marL="13553" marR="13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200"/>
                        </a:spcAft>
                      </a:pPr>
                      <a:r>
                        <a:rPr lang="ru-RU" sz="800" dirty="0" smtClean="0">
                          <a:latin typeface="Times New Roman"/>
                          <a:ea typeface="Times New Roman"/>
                          <a:cs typeface="Times New Roman"/>
                        </a:rPr>
                        <a:t>Пошла пешком в магазин</a:t>
                      </a:r>
                      <a:endParaRPr lang="ru-RU" sz="800" dirty="0">
                        <a:latin typeface="Times New Roman"/>
                        <a:ea typeface="Times New Roman"/>
                        <a:cs typeface="Times New Roman"/>
                      </a:endParaRPr>
                    </a:p>
                  </a:txBody>
                  <a:tcPr marL="52278" marR="52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200"/>
                        </a:spcAft>
                      </a:pPr>
                      <a:endParaRPr lang="ru-RU" sz="800" dirty="0">
                        <a:latin typeface="Times New Roman"/>
                        <a:ea typeface="Times New Roman"/>
                        <a:cs typeface="Times New Roman"/>
                      </a:endParaRPr>
                    </a:p>
                  </a:txBody>
                  <a:tcPr marL="52278" marR="52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200"/>
                        </a:spcAft>
                      </a:pPr>
                      <a:r>
                        <a:rPr lang="ru-RU" sz="800" dirty="0" smtClean="0">
                          <a:latin typeface="Times New Roman"/>
                          <a:ea typeface="Times New Roman"/>
                          <a:cs typeface="Times New Roman"/>
                        </a:rPr>
                        <a:t>Пешком</a:t>
                      </a:r>
                      <a:endParaRPr lang="ru-RU" sz="800" dirty="0">
                        <a:latin typeface="Times New Roman"/>
                        <a:ea typeface="Times New Roman"/>
                        <a:cs typeface="Times New Roman"/>
                      </a:endParaRPr>
                    </a:p>
                  </a:txBody>
                  <a:tcPr marL="52278" marR="52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200"/>
                        </a:spcAft>
                      </a:pPr>
                      <a:endParaRPr lang="ru-RU" sz="800" dirty="0">
                        <a:latin typeface="Times New Roman"/>
                        <a:ea typeface="Times New Roman"/>
                        <a:cs typeface="Times New Roman"/>
                      </a:endParaRPr>
                    </a:p>
                  </a:txBody>
                  <a:tcPr marL="52278" marR="52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TextBox 5"/>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23</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1978224" y="114920"/>
            <a:ext cx="6480919" cy="216024"/>
          </a:xfrm>
        </p:spPr>
        <p:txBody>
          <a:bodyPr/>
          <a:lstStyle/>
          <a:p>
            <a:r>
              <a:rPr lang="ru-RU" sz="1400" dirty="0" smtClean="0">
                <a:solidFill>
                  <a:schemeClr val="bg1"/>
                </a:solidFill>
              </a:rPr>
              <a:t>Правила заполнения контекстуальных переменных</a:t>
            </a:r>
            <a:endParaRPr lang="ru-RU" sz="1400" dirty="0">
              <a:solidFill>
                <a:schemeClr val="bg1"/>
              </a:solidFill>
            </a:endParaRPr>
          </a:p>
        </p:txBody>
      </p:sp>
      <p:sp>
        <p:nvSpPr>
          <p:cNvPr id="3" name="Заголовок 1"/>
          <p:cNvSpPr txBox="1">
            <a:spLocks/>
          </p:cNvSpPr>
          <p:nvPr/>
        </p:nvSpPr>
        <p:spPr>
          <a:xfrm>
            <a:off x="1258144" y="979016"/>
            <a:ext cx="7704856" cy="1008112"/>
          </a:xfrm>
          <a:prstGeom prst="rect">
            <a:avLst/>
          </a:prstGeom>
        </p:spPr>
        <p:txBody>
          <a:bodyPr/>
          <a:lstStyle/>
          <a:p>
            <a:pPr>
              <a:spcBef>
                <a:spcPct val="0"/>
              </a:spcBef>
            </a:pPr>
            <a:r>
              <a:rPr lang="ru-RU" sz="2100" dirty="0" smtClean="0">
                <a:solidFill>
                  <a:srgbClr val="C00000"/>
                </a:solidFill>
              </a:rPr>
              <a:t>Кодирование места нахождения респондента осуществляется интервьюерами на основе перечня мест нахождения и способов передвижения (Приложение 12)</a:t>
            </a:r>
          </a:p>
          <a:p>
            <a:pPr marL="0" marR="0" lvl="0" indent="0" algn="l" defTabSz="971550" rtl="0" eaLnBrk="1" fontAlgn="auto" latinLnBrk="0" hangingPunct="1">
              <a:lnSpc>
                <a:spcPct val="100000"/>
              </a:lnSpc>
              <a:spcBef>
                <a:spcPct val="0"/>
              </a:spcBef>
              <a:spcAft>
                <a:spcPts val="0"/>
              </a:spcAft>
              <a:buClrTx/>
              <a:buSzTx/>
              <a:buFontTx/>
              <a:buNone/>
              <a:tabLst/>
              <a:defRPr/>
            </a:pPr>
            <a:r>
              <a:rPr kumimoji="0" lang="ru-RU" sz="2100" b="0" i="0" u="none" strike="noStrike" kern="1200" cap="none" spc="0" normalizeH="0" baseline="0" noProof="0" dirty="0" smtClean="0">
                <a:ln>
                  <a:noFill/>
                </a:ln>
                <a:solidFill>
                  <a:srgbClr val="AF1E1B"/>
                </a:solidFill>
                <a:effectLst/>
                <a:uLnTx/>
                <a:uFillTx/>
                <a:latin typeface="+mj-lt"/>
                <a:ea typeface="+mj-ea"/>
                <a:cs typeface="+mj-cs"/>
              </a:rPr>
              <a:t/>
            </a:r>
            <a:br>
              <a:rPr kumimoji="0" lang="ru-RU" sz="2100" b="0" i="0" u="none" strike="noStrike" kern="1200" cap="none" spc="0" normalizeH="0" baseline="0" noProof="0" dirty="0" smtClean="0">
                <a:ln>
                  <a:noFill/>
                </a:ln>
                <a:solidFill>
                  <a:srgbClr val="AF1E1B"/>
                </a:solidFill>
                <a:effectLst/>
                <a:uLnTx/>
                <a:uFillTx/>
                <a:latin typeface="+mj-lt"/>
                <a:ea typeface="+mj-ea"/>
                <a:cs typeface="+mj-cs"/>
              </a:rPr>
            </a:br>
            <a:endParaRPr kumimoji="0" lang="ru-RU" sz="2100" b="0" i="0" u="none" strike="noStrike" kern="1200" cap="none" spc="0" normalizeH="0" baseline="0" noProof="0" dirty="0">
              <a:ln>
                <a:noFill/>
              </a:ln>
              <a:solidFill>
                <a:srgbClr val="AF1E1B"/>
              </a:solidFill>
              <a:effectLst/>
              <a:uLnTx/>
              <a:uFillTx/>
              <a:latin typeface="+mj-lt"/>
              <a:ea typeface="+mj-ea"/>
              <a:cs typeface="+mj-cs"/>
            </a:endParaRPr>
          </a:p>
        </p:txBody>
      </p:sp>
      <p:graphicFrame>
        <p:nvGraphicFramePr>
          <p:cNvPr id="5" name="Таблица 4"/>
          <p:cNvGraphicFramePr>
            <a:graphicFrameLocks noGrp="1"/>
          </p:cNvGraphicFramePr>
          <p:nvPr/>
        </p:nvGraphicFramePr>
        <p:xfrm>
          <a:off x="1906216" y="2131144"/>
          <a:ext cx="5616624" cy="3627120"/>
        </p:xfrm>
        <a:graphic>
          <a:graphicData uri="http://schemas.openxmlformats.org/drawingml/2006/table">
            <a:tbl>
              <a:tblPr firstRow="1" bandRow="1">
                <a:tableStyleId>{D7AC3CCA-C797-4891-BE02-D94E43425B78}</a:tableStyleId>
              </a:tblPr>
              <a:tblGrid>
                <a:gridCol w="976805"/>
                <a:gridCol w="4639819"/>
              </a:tblGrid>
              <a:tr h="243079">
                <a:tc gridSpan="2">
                  <a:txBody>
                    <a:bodyPr/>
                    <a:lstStyle/>
                    <a:p>
                      <a:pPr algn="ctr"/>
                      <a:r>
                        <a:rPr lang="ru-RU" sz="1100" b="0" i="0" dirty="0" smtClean="0">
                          <a:latin typeface="Roboto" pitchFamily="2" charset="0"/>
                          <a:ea typeface="Roboto" pitchFamily="2" charset="0"/>
                          <a:cs typeface="Roboto" pitchFamily="2" charset="0"/>
                        </a:rPr>
                        <a:t>Перечень мест нахождения и способов передвижения</a:t>
                      </a:r>
                      <a:endParaRPr lang="ru-RU" sz="1100" b="0" i="0" dirty="0">
                        <a:solidFill>
                          <a:schemeClr val="tx1"/>
                        </a:solidFill>
                        <a:latin typeface="Roboto" pitchFamily="2" charset="0"/>
                        <a:ea typeface="Roboto" pitchFamily="2" charset="0"/>
                        <a:cs typeface="Roboto" pitchFamily="2" charset="0"/>
                      </a:endParaRPr>
                    </a:p>
                  </a:txBody>
                  <a:tcPr>
                    <a:solidFill>
                      <a:srgbClr val="EF5D59"/>
                    </a:solidFill>
                  </a:tcPr>
                </a:tc>
                <a:tc hMerge="1">
                  <a:txBody>
                    <a:bodyPr/>
                    <a:lstStyle/>
                    <a:p>
                      <a:pPr algn="ctr"/>
                      <a:endParaRPr lang="ru-RU" b="0" i="0" dirty="0">
                        <a:solidFill>
                          <a:schemeClr val="tx1"/>
                        </a:solidFill>
                        <a:latin typeface="Roboto" pitchFamily="2" charset="0"/>
                        <a:ea typeface="Roboto" pitchFamily="2" charset="0"/>
                        <a:cs typeface="Roboto" pitchFamily="2" charset="0"/>
                      </a:endParaRPr>
                    </a:p>
                  </a:txBody>
                  <a:tcPr>
                    <a:solidFill>
                      <a:srgbClr val="EF5D59"/>
                    </a:solidFill>
                  </a:tcPr>
                </a:tc>
              </a:tr>
              <a:tr h="243079">
                <a:tc>
                  <a:txBody>
                    <a:bodyPr/>
                    <a:lstStyle/>
                    <a:p>
                      <a:pPr algn="ctr"/>
                      <a:r>
                        <a:rPr lang="ru-RU" sz="1100" b="0" i="0" dirty="0" smtClean="0">
                          <a:solidFill>
                            <a:schemeClr val="tx1"/>
                          </a:solidFill>
                          <a:latin typeface="Roboto" pitchFamily="2" charset="0"/>
                          <a:ea typeface="Roboto" pitchFamily="2" charset="0"/>
                          <a:cs typeface="Roboto" pitchFamily="2" charset="0"/>
                        </a:rPr>
                        <a:t>Код</a:t>
                      </a:r>
                      <a:endParaRPr lang="ru-RU" sz="1100" b="0" i="0" dirty="0">
                        <a:solidFill>
                          <a:schemeClr val="tx1"/>
                        </a:solidFill>
                        <a:latin typeface="Roboto" pitchFamily="2" charset="0"/>
                        <a:ea typeface="Roboto" pitchFamily="2" charset="0"/>
                        <a:cs typeface="Roboto" pitchFamily="2" charset="0"/>
                      </a:endParaRPr>
                    </a:p>
                  </a:txBody>
                  <a:tcPr>
                    <a:solidFill>
                      <a:srgbClr val="EF5D59"/>
                    </a:solidFill>
                  </a:tcPr>
                </a:tc>
                <a:tc>
                  <a:txBody>
                    <a:bodyPr/>
                    <a:lstStyle/>
                    <a:p>
                      <a:pPr algn="ctr"/>
                      <a:r>
                        <a:rPr lang="ru-RU" sz="1100" b="0" i="0" dirty="0" smtClean="0">
                          <a:solidFill>
                            <a:schemeClr val="tx1"/>
                          </a:solidFill>
                          <a:latin typeface="Roboto" pitchFamily="2" charset="0"/>
                          <a:ea typeface="Roboto" pitchFamily="2" charset="0"/>
                          <a:cs typeface="Roboto" pitchFamily="2" charset="0"/>
                        </a:rPr>
                        <a:t>Наименование</a:t>
                      </a:r>
                      <a:endParaRPr lang="ru-RU" sz="1100" b="0" i="0" dirty="0">
                        <a:solidFill>
                          <a:schemeClr val="tx1"/>
                        </a:solidFill>
                        <a:latin typeface="Roboto" pitchFamily="2" charset="0"/>
                        <a:ea typeface="Roboto" pitchFamily="2" charset="0"/>
                        <a:cs typeface="Roboto" pitchFamily="2" charset="0"/>
                      </a:endParaRPr>
                    </a:p>
                  </a:txBody>
                  <a:tcPr>
                    <a:solidFill>
                      <a:srgbClr val="EF5D59"/>
                    </a:solidFill>
                  </a:tcPr>
                </a:tc>
              </a:tr>
              <a:tr h="243079">
                <a:tc gridSpan="2">
                  <a:txBody>
                    <a:bodyPr/>
                    <a:lstStyle/>
                    <a:p>
                      <a:pPr algn="ctr"/>
                      <a:r>
                        <a:rPr lang="ru-RU" sz="1100" b="0" i="0" dirty="0" smtClean="0">
                          <a:solidFill>
                            <a:schemeClr val="tx1"/>
                          </a:solidFill>
                          <a:latin typeface="Roboto" pitchFamily="2" charset="0"/>
                          <a:ea typeface="Roboto" pitchFamily="2" charset="0"/>
                          <a:cs typeface="Roboto" pitchFamily="2" charset="0"/>
                        </a:rPr>
                        <a:t>Места</a:t>
                      </a:r>
                      <a:r>
                        <a:rPr lang="ru-RU" sz="1100" b="0" i="0" baseline="0" dirty="0" smtClean="0">
                          <a:solidFill>
                            <a:schemeClr val="tx1"/>
                          </a:solidFill>
                          <a:latin typeface="Roboto" pitchFamily="2" charset="0"/>
                          <a:ea typeface="Roboto" pitchFamily="2" charset="0"/>
                          <a:cs typeface="Roboto" pitchFamily="2" charset="0"/>
                        </a:rPr>
                        <a:t> нахождения</a:t>
                      </a:r>
                      <a:endParaRPr lang="ru-RU" sz="1100" b="0" i="0" dirty="0">
                        <a:solidFill>
                          <a:schemeClr val="tx1"/>
                        </a:solidFill>
                        <a:latin typeface="Roboto" pitchFamily="2" charset="0"/>
                        <a:ea typeface="Roboto" pitchFamily="2" charset="0"/>
                        <a:cs typeface="Roboto" pitchFamily="2" charset="0"/>
                      </a:endParaRPr>
                    </a:p>
                  </a:txBody>
                  <a:tcPr>
                    <a:solidFill>
                      <a:srgbClr val="EF5D59"/>
                    </a:solidFill>
                  </a:tcPr>
                </a:tc>
                <a:tc hMerge="1">
                  <a:txBody>
                    <a:bodyPr/>
                    <a:lstStyle/>
                    <a:p>
                      <a:pPr algn="ctr"/>
                      <a:endParaRPr lang="ru-RU" b="0" i="0" dirty="0">
                        <a:solidFill>
                          <a:schemeClr val="tx1"/>
                        </a:solidFill>
                        <a:latin typeface="Roboto" pitchFamily="2" charset="0"/>
                        <a:ea typeface="Roboto" pitchFamily="2" charset="0"/>
                        <a:cs typeface="Roboto" pitchFamily="2" charset="0"/>
                      </a:endParaRPr>
                    </a:p>
                  </a:txBody>
                  <a:tcPr>
                    <a:solidFill>
                      <a:srgbClr val="EF5D59"/>
                    </a:solidFill>
                  </a:tcPr>
                </a:tc>
              </a:tr>
              <a:tr h="243079">
                <a:tc>
                  <a:txBody>
                    <a:bodyPr/>
                    <a:lstStyle/>
                    <a:p>
                      <a:pPr marL="0" algn="ctr" defTabSz="971550" rtl="0" eaLnBrk="1" latinLnBrk="0" hangingPunct="1"/>
                      <a:r>
                        <a:rPr lang="ru-RU" sz="1100" kern="1200" dirty="0" smtClean="0">
                          <a:latin typeface="Roboto" pitchFamily="2" charset="0"/>
                          <a:ea typeface="Roboto" pitchFamily="2" charset="0"/>
                          <a:cs typeface="Roboto" pitchFamily="2" charset="0"/>
                        </a:rPr>
                        <a:t>09</a:t>
                      </a:r>
                      <a:endParaRPr lang="ru-RU" sz="1100" b="0" kern="1200" dirty="0" smtClean="0">
                        <a:solidFill>
                          <a:schemeClr val="tx1"/>
                        </a:solidFill>
                        <a:latin typeface="Roboto" pitchFamily="2" charset="0"/>
                        <a:ea typeface="Roboto" pitchFamily="2" charset="0"/>
                        <a:cs typeface="Roboto" pitchFamily="2" charset="0"/>
                      </a:endParaRPr>
                    </a:p>
                  </a:txBody>
                  <a:tcPr>
                    <a:solidFill>
                      <a:schemeClr val="bg1"/>
                    </a:solidFill>
                  </a:tcPr>
                </a:tc>
                <a:tc>
                  <a:txBody>
                    <a:bodyPr/>
                    <a:lstStyle/>
                    <a:p>
                      <a:pPr marL="0" algn="l" defTabSz="971550" rtl="0" eaLnBrk="1" latinLnBrk="0" hangingPunct="1"/>
                      <a:r>
                        <a:rPr lang="ru-RU" sz="1100" i="0" kern="1200" dirty="0" smtClean="0">
                          <a:latin typeface="Roboto" pitchFamily="2" charset="0"/>
                          <a:ea typeface="Roboto" pitchFamily="2" charset="0"/>
                          <a:cs typeface="Roboto" pitchFamily="2" charset="0"/>
                        </a:rPr>
                        <a:t>На</a:t>
                      </a:r>
                      <a:r>
                        <a:rPr lang="ru-RU" sz="1100" i="0" kern="1200" baseline="0" dirty="0" smtClean="0">
                          <a:latin typeface="Roboto" pitchFamily="2" charset="0"/>
                          <a:ea typeface="Roboto" pitchFamily="2" charset="0"/>
                          <a:cs typeface="Roboto" pitchFamily="2" charset="0"/>
                        </a:rPr>
                        <a:t> улице (на открытом воздухе, вне помещения)</a:t>
                      </a:r>
                      <a:endParaRPr lang="ru-RU" sz="1100" b="0" i="0" kern="1200" dirty="0" smtClean="0">
                        <a:solidFill>
                          <a:schemeClr val="tx1"/>
                        </a:solidFill>
                        <a:latin typeface="Roboto" pitchFamily="2" charset="0"/>
                        <a:ea typeface="Roboto" pitchFamily="2" charset="0"/>
                        <a:cs typeface="Roboto" pitchFamily="2" charset="0"/>
                      </a:endParaRPr>
                    </a:p>
                  </a:txBody>
                  <a:tcPr>
                    <a:solidFill>
                      <a:schemeClr val="bg1"/>
                    </a:solidFill>
                  </a:tcPr>
                </a:tc>
              </a:tr>
              <a:tr h="243079">
                <a:tc>
                  <a:txBody>
                    <a:bodyPr/>
                    <a:lstStyle/>
                    <a:p>
                      <a:pPr marL="0" algn="ctr" defTabSz="971550" rtl="0" eaLnBrk="1" latinLnBrk="0" hangingPunct="1"/>
                      <a:r>
                        <a:rPr lang="ru-RU" sz="1100" b="0" kern="1200" dirty="0" smtClean="0">
                          <a:solidFill>
                            <a:schemeClr val="tx1"/>
                          </a:solidFill>
                          <a:latin typeface="Roboto" pitchFamily="2" charset="0"/>
                          <a:ea typeface="Roboto" pitchFamily="2" charset="0"/>
                          <a:cs typeface="Roboto" pitchFamily="2" charset="0"/>
                        </a:rPr>
                        <a:t>10</a:t>
                      </a:r>
                    </a:p>
                  </a:txBody>
                  <a:tcPr>
                    <a:solidFill>
                      <a:schemeClr val="bg1"/>
                    </a:solidFill>
                  </a:tcPr>
                </a:tc>
                <a:tc>
                  <a:txBody>
                    <a:bodyPr/>
                    <a:lstStyle/>
                    <a:p>
                      <a:pPr marL="0" algn="l" defTabSz="971550" rtl="0" eaLnBrk="1" latinLnBrk="0" hangingPunct="1"/>
                      <a:r>
                        <a:rPr lang="ru-RU" sz="1100" b="0" i="0" kern="1200" dirty="0" smtClean="0">
                          <a:solidFill>
                            <a:schemeClr val="tx1"/>
                          </a:solidFill>
                          <a:latin typeface="Roboto" pitchFamily="2" charset="0"/>
                          <a:ea typeface="Roboto" pitchFamily="2" charset="0"/>
                          <a:cs typeface="Roboto" pitchFamily="2" charset="0"/>
                        </a:rPr>
                        <a:t>Собственное жилище</a:t>
                      </a:r>
                    </a:p>
                  </a:txBody>
                  <a:tcPr>
                    <a:solidFill>
                      <a:schemeClr val="bg1"/>
                    </a:solidFill>
                  </a:tcPr>
                </a:tc>
              </a:tr>
              <a:tr h="243079">
                <a:tc>
                  <a:txBody>
                    <a:bodyPr/>
                    <a:lstStyle/>
                    <a:p>
                      <a:pPr marL="0" algn="ctr" defTabSz="971550" rtl="0" eaLnBrk="1" latinLnBrk="0" hangingPunct="1"/>
                      <a:r>
                        <a:rPr lang="ru-RU" sz="1100" b="0" kern="1200" dirty="0" smtClean="0">
                          <a:solidFill>
                            <a:schemeClr val="tx1"/>
                          </a:solidFill>
                          <a:latin typeface="Roboto" pitchFamily="2" charset="0"/>
                          <a:ea typeface="Roboto" pitchFamily="2" charset="0"/>
                          <a:cs typeface="Roboto" pitchFamily="2" charset="0"/>
                        </a:rPr>
                        <a:t>11</a:t>
                      </a:r>
                    </a:p>
                  </a:txBody>
                  <a:tcPr>
                    <a:solidFill>
                      <a:schemeClr val="bg1"/>
                    </a:solidFill>
                  </a:tcPr>
                </a:tc>
                <a:tc>
                  <a:txBody>
                    <a:bodyPr/>
                    <a:lstStyle/>
                    <a:p>
                      <a:pPr marL="0" algn="l" defTabSz="971550" rtl="0" eaLnBrk="1" latinLnBrk="0" hangingPunct="1"/>
                      <a:r>
                        <a:rPr lang="ru-RU" sz="1100" b="0" i="0" kern="1200" dirty="0" smtClean="0">
                          <a:solidFill>
                            <a:schemeClr val="tx1"/>
                          </a:solidFill>
                          <a:latin typeface="Roboto" pitchFamily="2" charset="0"/>
                          <a:ea typeface="Roboto" pitchFamily="2" charset="0"/>
                          <a:cs typeface="Roboto" pitchFamily="2" charset="0"/>
                        </a:rPr>
                        <a:t>Второе жилье (дом, дача)</a:t>
                      </a:r>
                    </a:p>
                  </a:txBody>
                  <a:tcPr>
                    <a:solidFill>
                      <a:schemeClr val="bg1"/>
                    </a:solidFill>
                  </a:tcPr>
                </a:tc>
              </a:tr>
              <a:tr h="243079">
                <a:tc>
                  <a:txBody>
                    <a:bodyPr/>
                    <a:lstStyle/>
                    <a:p>
                      <a:pPr marL="0" algn="ctr" defTabSz="971550" rtl="0" eaLnBrk="1" latinLnBrk="0" hangingPunct="1"/>
                      <a:r>
                        <a:rPr lang="ru-RU" sz="1100" b="0" kern="1200" dirty="0" smtClean="0">
                          <a:solidFill>
                            <a:schemeClr val="tx1"/>
                          </a:solidFill>
                          <a:latin typeface="Roboto" pitchFamily="2" charset="0"/>
                          <a:ea typeface="Roboto" pitchFamily="2" charset="0"/>
                          <a:cs typeface="Roboto" pitchFamily="2" charset="0"/>
                        </a:rPr>
                        <a:t>…</a:t>
                      </a:r>
                    </a:p>
                  </a:txBody>
                  <a:tcPr>
                    <a:solidFill>
                      <a:schemeClr val="bg1"/>
                    </a:solidFill>
                  </a:tcPr>
                </a:tc>
                <a:tc>
                  <a:txBody>
                    <a:bodyPr/>
                    <a:lstStyle/>
                    <a:p>
                      <a:pPr marL="0" algn="l" defTabSz="971550" rtl="0" eaLnBrk="1" latinLnBrk="0" hangingPunct="1"/>
                      <a:r>
                        <a:rPr lang="ru-RU" sz="1100" b="0" i="0" kern="1200" dirty="0" smtClean="0">
                          <a:solidFill>
                            <a:schemeClr val="tx1"/>
                          </a:solidFill>
                          <a:latin typeface="Roboto" pitchFamily="2" charset="0"/>
                          <a:ea typeface="Roboto" pitchFamily="2" charset="0"/>
                          <a:cs typeface="Roboto" pitchFamily="2" charset="0"/>
                        </a:rPr>
                        <a:t>………………………………….</a:t>
                      </a:r>
                    </a:p>
                  </a:txBody>
                  <a:tcPr>
                    <a:solidFill>
                      <a:schemeClr val="bg1"/>
                    </a:solidFill>
                  </a:tcPr>
                </a:tc>
              </a:tr>
              <a:tr h="243079">
                <a:tc>
                  <a:txBody>
                    <a:bodyPr/>
                    <a:lstStyle/>
                    <a:p>
                      <a:pPr marL="0" algn="ctr" defTabSz="971550" rtl="0" eaLnBrk="1" latinLnBrk="0" hangingPunct="1"/>
                      <a:r>
                        <a:rPr lang="ru-RU" sz="1100" b="0" kern="1200" dirty="0" smtClean="0">
                          <a:solidFill>
                            <a:schemeClr val="tx1"/>
                          </a:solidFill>
                          <a:latin typeface="Roboto" pitchFamily="2" charset="0"/>
                          <a:ea typeface="Roboto" pitchFamily="2" charset="0"/>
                          <a:cs typeface="Roboto" pitchFamily="2" charset="0"/>
                        </a:rPr>
                        <a:t>19</a:t>
                      </a:r>
                    </a:p>
                  </a:txBody>
                  <a:tcPr>
                    <a:solidFill>
                      <a:schemeClr val="bg1"/>
                    </a:solidFill>
                  </a:tcPr>
                </a:tc>
                <a:tc>
                  <a:txBody>
                    <a:bodyPr/>
                    <a:lstStyle/>
                    <a:p>
                      <a:pPr marL="0" algn="l" defTabSz="971550" rtl="0" eaLnBrk="1" latinLnBrk="0" hangingPunct="1"/>
                      <a:r>
                        <a:rPr lang="ru-RU" sz="1100" b="0" i="0" kern="1200" dirty="0" smtClean="0">
                          <a:solidFill>
                            <a:schemeClr val="tx1"/>
                          </a:solidFill>
                          <a:latin typeface="Roboto" pitchFamily="2" charset="0"/>
                          <a:ea typeface="Roboto" pitchFamily="2" charset="0"/>
                          <a:cs typeface="Roboto" pitchFamily="2" charset="0"/>
                        </a:rPr>
                        <a:t>Местонахождение не указано</a:t>
                      </a:r>
                    </a:p>
                  </a:txBody>
                  <a:tcPr>
                    <a:solidFill>
                      <a:schemeClr val="bg1"/>
                    </a:solidFill>
                  </a:tcPr>
                </a:tc>
              </a:tr>
              <a:tr h="243079">
                <a:tc gridSpan="2">
                  <a:txBody>
                    <a:bodyPr/>
                    <a:lstStyle/>
                    <a:p>
                      <a:pPr marL="0" algn="ctr" defTabSz="971550" rtl="0" eaLnBrk="1" latinLnBrk="0" hangingPunct="1"/>
                      <a:r>
                        <a:rPr lang="ru-RU" sz="1100" b="0" kern="1200" dirty="0" smtClean="0">
                          <a:solidFill>
                            <a:schemeClr val="tx1"/>
                          </a:solidFill>
                          <a:latin typeface="Roboto" pitchFamily="2" charset="0"/>
                          <a:ea typeface="Roboto" pitchFamily="2" charset="0"/>
                          <a:cs typeface="Roboto" pitchFamily="2" charset="0"/>
                        </a:rPr>
                        <a:t>Способы передвижения</a:t>
                      </a:r>
                    </a:p>
                  </a:txBody>
                  <a:tcPr>
                    <a:solidFill>
                      <a:srgbClr val="EF5D59"/>
                    </a:solidFill>
                  </a:tcPr>
                </a:tc>
                <a:tc hMerge="1">
                  <a:txBody>
                    <a:bodyPr/>
                    <a:lstStyle/>
                    <a:p>
                      <a:pPr marL="0" algn="ctr" defTabSz="971550" rtl="0" eaLnBrk="1" latinLnBrk="0" hangingPunct="1"/>
                      <a:endParaRPr lang="ru-RU" sz="1400" b="0" i="0" kern="1200" dirty="0" smtClean="0">
                        <a:solidFill>
                          <a:schemeClr val="tx1"/>
                        </a:solidFill>
                        <a:latin typeface="Roboto" pitchFamily="2" charset="0"/>
                        <a:ea typeface="Roboto" pitchFamily="2" charset="0"/>
                        <a:cs typeface="Roboto" pitchFamily="2" charset="0"/>
                      </a:endParaRPr>
                    </a:p>
                  </a:txBody>
                  <a:tcPr>
                    <a:solidFill>
                      <a:schemeClr val="bg1"/>
                    </a:solidFill>
                  </a:tcPr>
                </a:tc>
              </a:tr>
              <a:tr h="243079">
                <a:tc>
                  <a:txBody>
                    <a:bodyPr/>
                    <a:lstStyle/>
                    <a:p>
                      <a:pPr marL="0" algn="ctr" defTabSz="971550" rtl="0" eaLnBrk="1" latinLnBrk="0" hangingPunct="1"/>
                      <a:r>
                        <a:rPr lang="ru-RU" sz="1100" kern="1200" dirty="0" smtClean="0">
                          <a:latin typeface="Roboto" pitchFamily="2" charset="0"/>
                          <a:ea typeface="Roboto" pitchFamily="2" charset="0"/>
                          <a:cs typeface="Roboto" pitchFamily="2" charset="0"/>
                        </a:rPr>
                        <a:t>20</a:t>
                      </a:r>
                      <a:endParaRPr lang="ru-RU" sz="1100" b="0" kern="1200" dirty="0" smtClean="0">
                        <a:solidFill>
                          <a:schemeClr val="tx1"/>
                        </a:solidFill>
                        <a:latin typeface="Roboto" pitchFamily="2" charset="0"/>
                        <a:ea typeface="Roboto" pitchFamily="2" charset="0"/>
                        <a:cs typeface="Roboto" pitchFamily="2" charset="0"/>
                      </a:endParaRPr>
                    </a:p>
                  </a:txBody>
                  <a:tcPr>
                    <a:solidFill>
                      <a:schemeClr val="bg1"/>
                    </a:solidFill>
                  </a:tcPr>
                </a:tc>
                <a:tc>
                  <a:txBody>
                    <a:bodyPr/>
                    <a:lstStyle/>
                    <a:p>
                      <a:pPr marL="0" algn="l" defTabSz="971550" rtl="0" eaLnBrk="1" latinLnBrk="0" hangingPunct="1"/>
                      <a:r>
                        <a:rPr lang="ru-RU" sz="1100" i="0" kern="1200" dirty="0" smtClean="0">
                          <a:latin typeface="Roboto" pitchFamily="2" charset="0"/>
                          <a:ea typeface="Roboto" pitchFamily="2" charset="0"/>
                          <a:cs typeface="Roboto" pitchFamily="2" charset="0"/>
                        </a:rPr>
                        <a:t>Пешком</a:t>
                      </a:r>
                      <a:endParaRPr lang="ru-RU" sz="1100" b="0" i="0" kern="1200" dirty="0" smtClean="0">
                        <a:solidFill>
                          <a:schemeClr val="tx1"/>
                        </a:solidFill>
                        <a:latin typeface="Roboto" pitchFamily="2" charset="0"/>
                        <a:ea typeface="Roboto" pitchFamily="2" charset="0"/>
                        <a:cs typeface="Roboto" pitchFamily="2" charset="0"/>
                      </a:endParaRPr>
                    </a:p>
                  </a:txBody>
                  <a:tcPr>
                    <a:solidFill>
                      <a:schemeClr val="bg1"/>
                    </a:solidFill>
                  </a:tcPr>
                </a:tc>
              </a:tr>
              <a:tr h="243079">
                <a:tc>
                  <a:txBody>
                    <a:bodyPr/>
                    <a:lstStyle/>
                    <a:p>
                      <a:pPr marL="0" algn="ctr" defTabSz="971550" rtl="0" eaLnBrk="1" latinLnBrk="0" hangingPunct="1"/>
                      <a:r>
                        <a:rPr lang="ru-RU" sz="1100" b="0" kern="1200" dirty="0" smtClean="0">
                          <a:solidFill>
                            <a:schemeClr val="tx1"/>
                          </a:solidFill>
                          <a:latin typeface="Roboto" pitchFamily="2" charset="0"/>
                          <a:ea typeface="Roboto" pitchFamily="2" charset="0"/>
                          <a:cs typeface="Roboto" pitchFamily="2" charset="0"/>
                        </a:rPr>
                        <a:t>21</a:t>
                      </a:r>
                    </a:p>
                  </a:txBody>
                  <a:tcPr>
                    <a:solidFill>
                      <a:schemeClr val="bg1"/>
                    </a:solidFill>
                  </a:tcPr>
                </a:tc>
                <a:tc>
                  <a:txBody>
                    <a:bodyPr/>
                    <a:lstStyle/>
                    <a:p>
                      <a:pPr marL="0" algn="l" defTabSz="971550" rtl="0" eaLnBrk="1" latinLnBrk="0" hangingPunct="1"/>
                      <a:r>
                        <a:rPr lang="ru-RU" sz="1100" b="0" i="0" kern="1200" dirty="0" smtClean="0">
                          <a:solidFill>
                            <a:schemeClr val="tx1"/>
                          </a:solidFill>
                          <a:latin typeface="Roboto" pitchFamily="2" charset="0"/>
                          <a:ea typeface="Roboto" pitchFamily="2" charset="0"/>
                          <a:cs typeface="Roboto" pitchFamily="2" charset="0"/>
                        </a:rPr>
                        <a:t>На</a:t>
                      </a:r>
                      <a:r>
                        <a:rPr lang="ru-RU" sz="1100" b="0" i="0" kern="1200" baseline="0" dirty="0" smtClean="0">
                          <a:solidFill>
                            <a:schemeClr val="tx1"/>
                          </a:solidFill>
                          <a:latin typeface="Roboto" pitchFamily="2" charset="0"/>
                          <a:ea typeface="Roboto" pitchFamily="2" charset="0"/>
                          <a:cs typeface="Roboto" pitchFamily="2" charset="0"/>
                        </a:rPr>
                        <a:t> автомобиле в качестве водителя</a:t>
                      </a:r>
                      <a:endParaRPr lang="ru-RU" sz="1100" b="0" i="0" kern="1200" dirty="0" smtClean="0">
                        <a:solidFill>
                          <a:schemeClr val="tx1"/>
                        </a:solidFill>
                        <a:latin typeface="Roboto" pitchFamily="2" charset="0"/>
                        <a:ea typeface="Roboto" pitchFamily="2" charset="0"/>
                        <a:cs typeface="Roboto" pitchFamily="2" charset="0"/>
                      </a:endParaRPr>
                    </a:p>
                  </a:txBody>
                  <a:tcPr>
                    <a:solidFill>
                      <a:schemeClr val="bg1"/>
                    </a:solidFill>
                  </a:tcPr>
                </a:tc>
              </a:tr>
              <a:tr h="243079">
                <a:tc>
                  <a:txBody>
                    <a:bodyPr/>
                    <a:lstStyle/>
                    <a:p>
                      <a:pPr marL="0" algn="ctr" defTabSz="971550" rtl="0" eaLnBrk="1" latinLnBrk="0" hangingPunct="1"/>
                      <a:r>
                        <a:rPr lang="ru-RU" sz="1100" b="0" kern="1200" dirty="0" smtClean="0">
                          <a:solidFill>
                            <a:schemeClr val="tx1"/>
                          </a:solidFill>
                          <a:latin typeface="Roboto" pitchFamily="2" charset="0"/>
                          <a:ea typeface="Roboto" pitchFamily="2" charset="0"/>
                          <a:cs typeface="Roboto" pitchFamily="2" charset="0"/>
                        </a:rPr>
                        <a:t>22</a:t>
                      </a:r>
                    </a:p>
                  </a:txBody>
                  <a:tcPr>
                    <a:solidFill>
                      <a:schemeClr val="bg1"/>
                    </a:solidFill>
                  </a:tcPr>
                </a:tc>
                <a:tc>
                  <a:txBody>
                    <a:bodyPr/>
                    <a:lstStyle/>
                    <a:p>
                      <a:pPr marL="0" marR="0" indent="0" algn="l" defTabSz="971550" rtl="0" eaLnBrk="1" fontAlgn="auto" latinLnBrk="0" hangingPunct="1">
                        <a:lnSpc>
                          <a:spcPct val="100000"/>
                        </a:lnSpc>
                        <a:spcBef>
                          <a:spcPts val="0"/>
                        </a:spcBef>
                        <a:spcAft>
                          <a:spcPts val="0"/>
                        </a:spcAft>
                        <a:buClrTx/>
                        <a:buSzTx/>
                        <a:buFontTx/>
                        <a:buNone/>
                        <a:tabLst/>
                        <a:defRPr/>
                      </a:pPr>
                      <a:r>
                        <a:rPr lang="ru-RU" sz="1100" b="0" i="0" kern="1200" dirty="0" smtClean="0">
                          <a:solidFill>
                            <a:schemeClr val="tx1"/>
                          </a:solidFill>
                          <a:latin typeface="Roboto" pitchFamily="2" charset="0"/>
                          <a:ea typeface="Roboto" pitchFamily="2" charset="0"/>
                          <a:cs typeface="Roboto" pitchFamily="2" charset="0"/>
                        </a:rPr>
                        <a:t>На</a:t>
                      </a:r>
                      <a:r>
                        <a:rPr lang="ru-RU" sz="1100" b="0" i="0" kern="1200" baseline="0" dirty="0" smtClean="0">
                          <a:solidFill>
                            <a:schemeClr val="tx1"/>
                          </a:solidFill>
                          <a:latin typeface="Roboto" pitchFamily="2" charset="0"/>
                          <a:ea typeface="Roboto" pitchFamily="2" charset="0"/>
                          <a:cs typeface="Roboto" pitchFamily="2" charset="0"/>
                        </a:rPr>
                        <a:t> автомобиле в качестве пассажира</a:t>
                      </a:r>
                      <a:endParaRPr lang="ru-RU" sz="1100" b="0" i="0" kern="1200" dirty="0" smtClean="0">
                        <a:solidFill>
                          <a:schemeClr val="tx1"/>
                        </a:solidFill>
                        <a:latin typeface="Roboto" pitchFamily="2" charset="0"/>
                        <a:ea typeface="Roboto" pitchFamily="2" charset="0"/>
                        <a:cs typeface="Roboto" pitchFamily="2" charset="0"/>
                      </a:endParaRPr>
                    </a:p>
                  </a:txBody>
                  <a:tcPr>
                    <a:solidFill>
                      <a:schemeClr val="bg1"/>
                    </a:solidFill>
                  </a:tcPr>
                </a:tc>
              </a:tr>
              <a:tr h="243079">
                <a:tc>
                  <a:txBody>
                    <a:bodyPr/>
                    <a:lstStyle/>
                    <a:p>
                      <a:pPr marL="0" algn="ctr" defTabSz="971550" rtl="0" eaLnBrk="1" latinLnBrk="0" hangingPunct="1"/>
                      <a:r>
                        <a:rPr lang="ru-RU" sz="1100" b="0" kern="1200" dirty="0" smtClean="0">
                          <a:solidFill>
                            <a:schemeClr val="tx1"/>
                          </a:solidFill>
                          <a:latin typeface="Roboto" pitchFamily="2" charset="0"/>
                          <a:ea typeface="Roboto" pitchFamily="2" charset="0"/>
                          <a:cs typeface="Roboto" pitchFamily="2" charset="0"/>
                        </a:rPr>
                        <a:t>…</a:t>
                      </a:r>
                    </a:p>
                  </a:txBody>
                  <a:tcPr>
                    <a:solidFill>
                      <a:schemeClr val="bg1"/>
                    </a:solidFill>
                  </a:tcPr>
                </a:tc>
                <a:tc>
                  <a:txBody>
                    <a:bodyPr/>
                    <a:lstStyle/>
                    <a:p>
                      <a:pPr marL="0" marR="0" indent="0" algn="l" defTabSz="971550" rtl="0" eaLnBrk="1" fontAlgn="auto" latinLnBrk="0" hangingPunct="1">
                        <a:lnSpc>
                          <a:spcPct val="100000"/>
                        </a:lnSpc>
                        <a:spcBef>
                          <a:spcPts val="0"/>
                        </a:spcBef>
                        <a:spcAft>
                          <a:spcPts val="0"/>
                        </a:spcAft>
                        <a:buClrTx/>
                        <a:buSzTx/>
                        <a:buFontTx/>
                        <a:buNone/>
                        <a:tabLst/>
                        <a:defRPr/>
                      </a:pPr>
                      <a:r>
                        <a:rPr lang="ru-RU" sz="1100" b="0" i="0" kern="1200" dirty="0" smtClean="0">
                          <a:solidFill>
                            <a:schemeClr val="tx1"/>
                          </a:solidFill>
                          <a:latin typeface="Roboto" pitchFamily="2" charset="0"/>
                          <a:ea typeface="Roboto" pitchFamily="2" charset="0"/>
                          <a:cs typeface="Roboto" pitchFamily="2" charset="0"/>
                        </a:rPr>
                        <a:t>………………………………….</a:t>
                      </a:r>
                    </a:p>
                  </a:txBody>
                  <a:tcPr>
                    <a:solidFill>
                      <a:schemeClr val="bg1"/>
                    </a:solidFill>
                  </a:tcPr>
                </a:tc>
              </a:tr>
              <a:tr h="243079">
                <a:tc>
                  <a:txBody>
                    <a:bodyPr/>
                    <a:lstStyle/>
                    <a:p>
                      <a:pPr marL="0" algn="ctr" defTabSz="971550" rtl="0" eaLnBrk="1" latinLnBrk="0" hangingPunct="1"/>
                      <a:r>
                        <a:rPr lang="ru-RU" sz="1100" b="0" kern="1200" dirty="0" smtClean="0">
                          <a:solidFill>
                            <a:schemeClr val="tx1"/>
                          </a:solidFill>
                          <a:latin typeface="Roboto" pitchFamily="2" charset="0"/>
                          <a:ea typeface="Roboto" pitchFamily="2" charset="0"/>
                          <a:cs typeface="Roboto" pitchFamily="2" charset="0"/>
                        </a:rPr>
                        <a:t>99</a:t>
                      </a:r>
                    </a:p>
                  </a:txBody>
                  <a:tcPr>
                    <a:solidFill>
                      <a:schemeClr val="bg1"/>
                    </a:solidFill>
                  </a:tcPr>
                </a:tc>
                <a:tc>
                  <a:txBody>
                    <a:bodyPr/>
                    <a:lstStyle/>
                    <a:p>
                      <a:pPr marL="0" marR="0" indent="0" algn="l" defTabSz="971550" rtl="0" eaLnBrk="1" fontAlgn="auto" latinLnBrk="0" hangingPunct="1">
                        <a:lnSpc>
                          <a:spcPct val="100000"/>
                        </a:lnSpc>
                        <a:spcBef>
                          <a:spcPts val="0"/>
                        </a:spcBef>
                        <a:spcAft>
                          <a:spcPts val="0"/>
                        </a:spcAft>
                        <a:buClrTx/>
                        <a:buSzTx/>
                        <a:buFontTx/>
                        <a:buNone/>
                        <a:tabLst/>
                        <a:defRPr/>
                      </a:pPr>
                      <a:r>
                        <a:rPr lang="ru-RU" sz="1100" b="0" i="0" kern="1200" dirty="0" smtClean="0">
                          <a:solidFill>
                            <a:schemeClr val="tx1"/>
                          </a:solidFill>
                          <a:latin typeface="Roboto" pitchFamily="2" charset="0"/>
                          <a:ea typeface="Roboto" pitchFamily="2" charset="0"/>
                          <a:cs typeface="Roboto" pitchFamily="2" charset="0"/>
                        </a:rPr>
                        <a:t>Вид</a:t>
                      </a:r>
                      <a:r>
                        <a:rPr lang="ru-RU" sz="1100" b="0" i="0" kern="1200" baseline="0" dirty="0" smtClean="0">
                          <a:solidFill>
                            <a:schemeClr val="tx1"/>
                          </a:solidFill>
                          <a:latin typeface="Roboto" pitchFamily="2" charset="0"/>
                          <a:ea typeface="Roboto" pitchFamily="2" charset="0"/>
                          <a:cs typeface="Roboto" pitchFamily="2" charset="0"/>
                        </a:rPr>
                        <a:t> транспорта не указан</a:t>
                      </a:r>
                      <a:endParaRPr lang="ru-RU" sz="1100" b="0" i="0" kern="1200" dirty="0" smtClean="0">
                        <a:solidFill>
                          <a:schemeClr val="tx1"/>
                        </a:solidFill>
                        <a:latin typeface="Roboto" pitchFamily="2" charset="0"/>
                        <a:ea typeface="Roboto" pitchFamily="2" charset="0"/>
                        <a:cs typeface="Roboto" pitchFamily="2" charset="0"/>
                      </a:endParaRPr>
                    </a:p>
                  </a:txBody>
                  <a:tcPr>
                    <a:solidFill>
                      <a:schemeClr val="bg1"/>
                    </a:solidFill>
                  </a:tcPr>
                </a:tc>
              </a:tr>
            </a:tbl>
          </a:graphicData>
        </a:graphic>
      </p:graphicFrame>
      <p:sp>
        <p:nvSpPr>
          <p:cNvPr id="6" name="TextBox 5"/>
          <p:cNvSpPr txBox="1"/>
          <p:nvPr/>
        </p:nvSpPr>
        <p:spPr>
          <a:xfrm>
            <a:off x="1258144" y="5875560"/>
            <a:ext cx="7704856" cy="584775"/>
          </a:xfrm>
          <a:prstGeom prst="rect">
            <a:avLst/>
          </a:prstGeom>
          <a:noFill/>
        </p:spPr>
        <p:txBody>
          <a:bodyPr wrap="square" rtlCol="0">
            <a:spAutoFit/>
          </a:bodyPr>
          <a:lstStyle/>
          <a:p>
            <a:r>
              <a:rPr lang="ru-RU" sz="1600" dirty="0" smtClean="0"/>
              <a:t>Отметки о месте нахождении и способе передвижения делаются только в строке, где содержится словесное описание основного занятия.</a:t>
            </a:r>
            <a:endParaRPr lang="ru-RU" sz="1600" dirty="0"/>
          </a:p>
        </p:txBody>
      </p:sp>
      <p:sp>
        <p:nvSpPr>
          <p:cNvPr id="7" name="TextBox 6"/>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24</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8144" y="1411064"/>
            <a:ext cx="7200799" cy="1080120"/>
          </a:xfrm>
        </p:spPr>
        <p:txBody>
          <a:bodyPr/>
          <a:lstStyle/>
          <a:p>
            <a:r>
              <a:rPr lang="ru-RU" dirty="0" smtClean="0"/>
              <a:t>При ответе на вопрос «Вы были один (одна) или вместе с кем-то из знакомых Вам людей?» респондент делает отметку в одной или нескольких графах:</a:t>
            </a:r>
            <a:br>
              <a:rPr lang="ru-RU" dirty="0" smtClean="0"/>
            </a:br>
            <a:endParaRPr lang="ru-RU" dirty="0"/>
          </a:p>
        </p:txBody>
      </p:sp>
      <p:sp>
        <p:nvSpPr>
          <p:cNvPr id="3" name="Текст 2"/>
          <p:cNvSpPr>
            <a:spLocks noGrp="1"/>
          </p:cNvSpPr>
          <p:nvPr>
            <p:ph type="body" sz="quarter" idx="10"/>
          </p:nvPr>
        </p:nvSpPr>
        <p:spPr>
          <a:xfrm>
            <a:off x="1258144" y="2923232"/>
            <a:ext cx="7199312" cy="1872208"/>
          </a:xfrm>
        </p:spPr>
        <p:txBody>
          <a:bodyPr/>
          <a:lstStyle/>
          <a:p>
            <a:r>
              <a:rPr lang="ru-RU" dirty="0" smtClean="0"/>
              <a:t>один;</a:t>
            </a:r>
          </a:p>
          <a:p>
            <a:r>
              <a:rPr lang="ru-RU" dirty="0" smtClean="0"/>
              <a:t>с детьми в возрасте до 9 лет включительно, живущими в Вашем домохозяйстве;</a:t>
            </a:r>
          </a:p>
          <a:p>
            <a:r>
              <a:rPr lang="ru-RU" dirty="0" smtClean="0"/>
              <a:t>с другими членами Вашего домохозяйства;</a:t>
            </a:r>
          </a:p>
          <a:p>
            <a:r>
              <a:rPr lang="ru-RU" dirty="0" smtClean="0"/>
              <a:t>с другими родственниками и знакомыми людьми.</a:t>
            </a:r>
          </a:p>
          <a:p>
            <a:endParaRPr lang="ru-RU" dirty="0"/>
          </a:p>
        </p:txBody>
      </p:sp>
      <p:sp>
        <p:nvSpPr>
          <p:cNvPr id="4" name="Текст 3"/>
          <p:cNvSpPr>
            <a:spLocks noGrp="1"/>
          </p:cNvSpPr>
          <p:nvPr>
            <p:ph type="body" sz="quarter" idx="11"/>
          </p:nvPr>
        </p:nvSpPr>
        <p:spPr>
          <a:xfrm>
            <a:off x="1978541" y="114920"/>
            <a:ext cx="6480919" cy="216024"/>
          </a:xfrm>
        </p:spPr>
        <p:txBody>
          <a:bodyPr/>
          <a:lstStyle/>
          <a:p>
            <a:r>
              <a:rPr lang="ru-RU" sz="1400" dirty="0" smtClean="0">
                <a:solidFill>
                  <a:schemeClr val="bg1"/>
                </a:solidFill>
              </a:rPr>
              <a:t>Правила заполнения контекстуальных переменных</a:t>
            </a:r>
            <a:endParaRPr lang="ru-RU" sz="1400" dirty="0">
              <a:solidFill>
                <a:schemeClr val="bg1"/>
              </a:solidFill>
            </a:endParaRPr>
          </a:p>
        </p:txBody>
      </p:sp>
      <p:pic>
        <p:nvPicPr>
          <p:cNvPr id="6" name="Picture 2" descr="\\nas17\Work\Projects_III\Rosstat-4 (Бюджет времени)\Designer\Изображения из презентаций\Женщина и дети.png"/>
          <p:cNvPicPr>
            <a:picLocks noChangeAspect="1" noChangeArrowheads="1"/>
          </p:cNvPicPr>
          <p:nvPr/>
        </p:nvPicPr>
        <p:blipFill>
          <a:blip r:embed="rId2" cstate="print"/>
          <a:srcRect/>
          <a:stretch>
            <a:fillRect/>
          </a:stretch>
        </p:blipFill>
        <p:spPr bwMode="auto">
          <a:xfrm>
            <a:off x="5866656" y="4939456"/>
            <a:ext cx="2592804" cy="1584176"/>
          </a:xfrm>
          <a:prstGeom prst="rect">
            <a:avLst/>
          </a:prstGeom>
          <a:noFill/>
        </p:spPr>
      </p:pic>
      <p:sp>
        <p:nvSpPr>
          <p:cNvPr id="7" name="TextBox 6"/>
          <p:cNvSpPr txBox="1"/>
          <p:nvPr/>
        </p:nvSpPr>
        <p:spPr>
          <a:xfrm>
            <a:off x="1258144" y="4291384"/>
            <a:ext cx="5760640" cy="830997"/>
          </a:xfrm>
          <a:prstGeom prst="rect">
            <a:avLst/>
          </a:prstGeom>
          <a:noFill/>
        </p:spPr>
        <p:txBody>
          <a:bodyPr wrap="square" rtlCol="0">
            <a:spAutoFit/>
          </a:bodyPr>
          <a:lstStyle/>
          <a:p>
            <a:r>
              <a:rPr lang="ru-RU" sz="1600" dirty="0" smtClean="0"/>
              <a:t>Отметки ответа на данный вопрос проставляются в каждом 10-минутном интервале во время того или иного основного занятия.</a:t>
            </a:r>
            <a:endParaRPr lang="ru-RU" sz="1600" dirty="0"/>
          </a:p>
        </p:txBody>
      </p:sp>
      <p:sp>
        <p:nvSpPr>
          <p:cNvPr id="8" name="TextBox 7"/>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25</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1978224" y="114920"/>
            <a:ext cx="6480919" cy="216024"/>
          </a:xfrm>
        </p:spPr>
        <p:txBody>
          <a:bodyPr/>
          <a:lstStyle/>
          <a:p>
            <a:r>
              <a:rPr lang="ru-RU" sz="1400" dirty="0" smtClean="0">
                <a:solidFill>
                  <a:schemeClr val="bg1"/>
                </a:solidFill>
              </a:rPr>
              <a:t>Правила заполнения контекстуальных переменных</a:t>
            </a:r>
            <a:endParaRPr lang="ru-RU" sz="1400" dirty="0">
              <a:solidFill>
                <a:schemeClr val="bg1"/>
              </a:solidFill>
            </a:endParaRPr>
          </a:p>
        </p:txBody>
      </p:sp>
      <p:pic>
        <p:nvPicPr>
          <p:cNvPr id="33793" name="Picture 1" descr="\\nas17\Work\Projects_III\Rosstat-4 (Бюджет времени)\Designer\Презентации\Презентация 6\Таблицы\28.png"/>
          <p:cNvPicPr>
            <a:picLocks noChangeAspect="1" noChangeArrowheads="1"/>
          </p:cNvPicPr>
          <p:nvPr/>
        </p:nvPicPr>
        <p:blipFill>
          <a:blip r:embed="rId2" cstate="print"/>
          <a:srcRect/>
          <a:stretch>
            <a:fillRect/>
          </a:stretch>
        </p:blipFill>
        <p:spPr bwMode="auto">
          <a:xfrm>
            <a:off x="1258144" y="1872017"/>
            <a:ext cx="7392864" cy="2563383"/>
          </a:xfrm>
          <a:prstGeom prst="rect">
            <a:avLst/>
          </a:prstGeom>
          <a:noFill/>
        </p:spPr>
      </p:pic>
      <p:sp>
        <p:nvSpPr>
          <p:cNvPr id="4" name="TextBox 3"/>
          <p:cNvSpPr txBox="1"/>
          <p:nvPr/>
        </p:nvSpPr>
        <p:spPr>
          <a:xfrm>
            <a:off x="1258144" y="1123032"/>
            <a:ext cx="4464496" cy="307777"/>
          </a:xfrm>
          <a:prstGeom prst="rect">
            <a:avLst/>
          </a:prstGeom>
        </p:spPr>
        <p:txBody>
          <a:bodyPr wrap="square" rtlCol="0">
            <a:spAutoFit/>
          </a:bodyPr>
          <a:lstStyle/>
          <a:p>
            <a:r>
              <a:rPr lang="ru-RU" sz="1400" i="1" dirty="0" smtClean="0">
                <a:solidFill>
                  <a:srgbClr val="686566"/>
                </a:solidFill>
                <a:latin typeface="Roboto" pitchFamily="2" charset="0"/>
                <a:ea typeface="Roboto" pitchFamily="2" charset="0"/>
                <a:cs typeface="Roboto" pitchFamily="2" charset="0"/>
              </a:rPr>
              <a:t>Пример заполнения контекстуальных переменных</a:t>
            </a:r>
          </a:p>
        </p:txBody>
      </p:sp>
      <p:pic>
        <p:nvPicPr>
          <p:cNvPr id="1026" name="Picture 2" descr="\\nas17\Work\Projects_III\Rosstat-4 (Бюджет времени)\Designer\Изображения из презентаций\Документ с табличкой.png"/>
          <p:cNvPicPr>
            <a:picLocks noChangeAspect="1" noChangeArrowheads="1"/>
          </p:cNvPicPr>
          <p:nvPr/>
        </p:nvPicPr>
        <p:blipFill>
          <a:blip r:embed="rId3" cstate="print"/>
          <a:srcRect/>
          <a:stretch>
            <a:fillRect/>
          </a:stretch>
        </p:blipFill>
        <p:spPr bwMode="auto">
          <a:xfrm>
            <a:off x="7306816" y="4435400"/>
            <a:ext cx="1336341" cy="1763338"/>
          </a:xfrm>
          <a:prstGeom prst="rect">
            <a:avLst/>
          </a:prstGeom>
          <a:noFill/>
        </p:spPr>
      </p:pic>
      <p:sp>
        <p:nvSpPr>
          <p:cNvPr id="6" name="TextBox 5"/>
          <p:cNvSpPr txBox="1"/>
          <p:nvPr/>
        </p:nvSpPr>
        <p:spPr>
          <a:xfrm>
            <a:off x="1330152" y="4798342"/>
            <a:ext cx="5760640" cy="1077218"/>
          </a:xfrm>
          <a:prstGeom prst="rect">
            <a:avLst/>
          </a:prstGeom>
          <a:noFill/>
        </p:spPr>
        <p:txBody>
          <a:bodyPr wrap="square" rtlCol="0">
            <a:spAutoFit/>
          </a:bodyPr>
          <a:lstStyle/>
          <a:p>
            <a:r>
              <a:rPr lang="ru-RU" sz="1600" dirty="0" smtClean="0"/>
              <a:t>Не следует делать отметок в графе «Вы были один (одна) или вместе с кем-то из знакомых Вам людей?», когда речь идет о времени сна, работы, учебы, занятий личными процедурами (умывание, одевание и т.п.).</a:t>
            </a:r>
            <a:endParaRPr lang="ru-RU" sz="1600" dirty="0"/>
          </a:p>
        </p:txBody>
      </p:sp>
      <p:cxnSp>
        <p:nvCxnSpPr>
          <p:cNvPr id="7" name="Прямая соединительная линия 6"/>
          <p:cNvCxnSpPr/>
          <p:nvPr/>
        </p:nvCxnSpPr>
        <p:spPr>
          <a:xfrm>
            <a:off x="1258144" y="4870350"/>
            <a:ext cx="0" cy="936104"/>
          </a:xfrm>
          <a:prstGeom prst="line">
            <a:avLst/>
          </a:prstGeom>
          <a:ln w="19050">
            <a:solidFill>
              <a:srgbClr val="EF5D59"/>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26</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8144" y="979016"/>
            <a:ext cx="7200799" cy="1080120"/>
          </a:xfrm>
        </p:spPr>
        <p:txBody>
          <a:bodyPr/>
          <a:lstStyle/>
          <a:p>
            <a:r>
              <a:rPr lang="ru-RU" dirty="0" smtClean="0"/>
              <a:t>После заполнения Дневника респондент должен ответить на контрольные вопросы, характеризующие в целом день заполнения Дневника.</a:t>
            </a:r>
            <a:br>
              <a:rPr lang="ru-RU" dirty="0" smtClean="0"/>
            </a:br>
            <a:endParaRPr lang="ru-RU" dirty="0"/>
          </a:p>
        </p:txBody>
      </p:sp>
      <p:sp>
        <p:nvSpPr>
          <p:cNvPr id="4" name="Текст 3"/>
          <p:cNvSpPr>
            <a:spLocks noGrp="1"/>
          </p:cNvSpPr>
          <p:nvPr>
            <p:ph type="body" sz="quarter" idx="11"/>
          </p:nvPr>
        </p:nvSpPr>
        <p:spPr>
          <a:xfrm>
            <a:off x="1978025" y="114920"/>
            <a:ext cx="6480919" cy="216024"/>
          </a:xfrm>
        </p:spPr>
        <p:txBody>
          <a:bodyPr/>
          <a:lstStyle/>
          <a:p>
            <a:r>
              <a:rPr lang="ru-RU" sz="1400" dirty="0" smtClean="0">
                <a:solidFill>
                  <a:schemeClr val="bg1"/>
                </a:solidFill>
              </a:rPr>
              <a:t>Контрольные вопросы для респондента</a:t>
            </a:r>
            <a:endParaRPr lang="ru-RU" sz="1400" dirty="0">
              <a:solidFill>
                <a:schemeClr val="bg1"/>
              </a:solidFill>
            </a:endParaRPr>
          </a:p>
        </p:txBody>
      </p:sp>
      <p:pic>
        <p:nvPicPr>
          <p:cNvPr id="2050" name="Picture 2" descr="\\nas17\Work\Projects_III\Rosstat-4 (Бюджет времени)\Designer\Презентации\Презентация 6\Таблицы\29.png"/>
          <p:cNvPicPr>
            <a:picLocks noChangeAspect="1" noChangeArrowheads="1"/>
          </p:cNvPicPr>
          <p:nvPr/>
        </p:nvPicPr>
        <p:blipFill>
          <a:blip r:embed="rId2" cstate="print"/>
          <a:srcRect/>
          <a:stretch>
            <a:fillRect/>
          </a:stretch>
        </p:blipFill>
        <p:spPr bwMode="auto">
          <a:xfrm>
            <a:off x="1258144" y="2131144"/>
            <a:ext cx="7105558" cy="2880320"/>
          </a:xfrm>
          <a:prstGeom prst="rect">
            <a:avLst/>
          </a:prstGeom>
          <a:noFill/>
          <a:ln>
            <a:solidFill>
              <a:srgbClr val="686566"/>
            </a:solidFill>
          </a:ln>
        </p:spPr>
      </p:pic>
      <p:sp>
        <p:nvSpPr>
          <p:cNvPr id="5" name="TextBox 4"/>
          <p:cNvSpPr txBox="1"/>
          <p:nvPr/>
        </p:nvSpPr>
        <p:spPr>
          <a:xfrm>
            <a:off x="1330152" y="5299496"/>
            <a:ext cx="7128792" cy="1077218"/>
          </a:xfrm>
          <a:prstGeom prst="rect">
            <a:avLst/>
          </a:prstGeom>
          <a:noFill/>
        </p:spPr>
        <p:txBody>
          <a:bodyPr wrap="square" rtlCol="0">
            <a:spAutoFit/>
          </a:bodyPr>
          <a:lstStyle/>
          <a:p>
            <a:r>
              <a:rPr lang="ru-RU" sz="1600" dirty="0" smtClean="0"/>
              <a:t>Обратите внимание, что коды 1–5 в контрольном вопросе 3 могут быть отмечены только работающим или учащимся. Для категорий неработающих граждан (неработающие пенсионеры, женщины, находящиеся в отпуске по уходу за ребенком) отмечается код 6.</a:t>
            </a:r>
            <a:endParaRPr lang="ru-RU" sz="1600" dirty="0"/>
          </a:p>
        </p:txBody>
      </p:sp>
      <p:cxnSp>
        <p:nvCxnSpPr>
          <p:cNvPr id="6" name="Прямая соединительная линия 5"/>
          <p:cNvCxnSpPr/>
          <p:nvPr/>
        </p:nvCxnSpPr>
        <p:spPr>
          <a:xfrm>
            <a:off x="1258144" y="5371504"/>
            <a:ext cx="0" cy="936104"/>
          </a:xfrm>
          <a:prstGeom prst="line">
            <a:avLst/>
          </a:prstGeom>
          <a:ln w="19050">
            <a:solidFill>
              <a:srgbClr val="EF5D59"/>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27</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8144" y="1123032"/>
            <a:ext cx="7200799" cy="1080120"/>
          </a:xfrm>
        </p:spPr>
        <p:txBody>
          <a:bodyPr/>
          <a:lstStyle/>
          <a:p>
            <a:r>
              <a:rPr lang="ru-RU" dirty="0" smtClean="0"/>
              <a:t>Респондент должен также еще раз проверить полноту и корректность заполнения Дневника, используя уточняющие вопросы.</a:t>
            </a:r>
            <a:br>
              <a:rPr lang="ru-RU" dirty="0" smtClean="0"/>
            </a:br>
            <a:endParaRPr lang="ru-RU" dirty="0"/>
          </a:p>
        </p:txBody>
      </p:sp>
      <p:sp>
        <p:nvSpPr>
          <p:cNvPr id="4" name="Текст 3"/>
          <p:cNvSpPr>
            <a:spLocks noGrp="1"/>
          </p:cNvSpPr>
          <p:nvPr>
            <p:ph type="body" sz="quarter" idx="11"/>
          </p:nvPr>
        </p:nvSpPr>
        <p:spPr>
          <a:xfrm>
            <a:off x="1921238" y="114920"/>
            <a:ext cx="6480919" cy="216024"/>
          </a:xfrm>
        </p:spPr>
        <p:txBody>
          <a:bodyPr/>
          <a:lstStyle/>
          <a:p>
            <a:r>
              <a:rPr lang="ru-RU" sz="1400" dirty="0" smtClean="0">
                <a:solidFill>
                  <a:schemeClr val="bg1"/>
                </a:solidFill>
              </a:rPr>
              <a:t>Контрольные вопросы для респондента</a:t>
            </a:r>
            <a:endParaRPr lang="ru-RU" sz="1400" dirty="0">
              <a:solidFill>
                <a:schemeClr val="bg1"/>
              </a:solidFill>
            </a:endParaRPr>
          </a:p>
        </p:txBody>
      </p:sp>
      <p:pic>
        <p:nvPicPr>
          <p:cNvPr id="3074" name="Picture 2" descr="\\nas17\Work\Projects_III\Rosstat-4 (Бюджет времени)\Designer\Презентации\Презентация 6\Таблицы\30.png"/>
          <p:cNvPicPr>
            <a:picLocks noChangeAspect="1" noChangeArrowheads="1"/>
          </p:cNvPicPr>
          <p:nvPr/>
        </p:nvPicPr>
        <p:blipFill>
          <a:blip r:embed="rId2" cstate="print"/>
          <a:srcRect/>
          <a:stretch>
            <a:fillRect/>
          </a:stretch>
        </p:blipFill>
        <p:spPr bwMode="auto">
          <a:xfrm>
            <a:off x="1258144" y="2491184"/>
            <a:ext cx="7128792" cy="2338025"/>
          </a:xfrm>
          <a:prstGeom prst="rect">
            <a:avLst/>
          </a:prstGeom>
          <a:noFill/>
          <a:ln>
            <a:solidFill>
              <a:srgbClr val="686566"/>
            </a:solidFill>
          </a:ln>
        </p:spPr>
      </p:pic>
      <p:pic>
        <p:nvPicPr>
          <p:cNvPr id="3075" name="Picture 3" descr="\\nas17\Work\Projects_III\Rosstat-4 (Бюджет времени)\Designer\Изображения из презентаций\Документ с галочкой роз.png"/>
          <p:cNvPicPr>
            <a:picLocks noChangeAspect="1" noChangeArrowheads="1"/>
          </p:cNvPicPr>
          <p:nvPr/>
        </p:nvPicPr>
        <p:blipFill>
          <a:blip r:embed="rId3" cstate="print"/>
          <a:srcRect/>
          <a:stretch>
            <a:fillRect/>
          </a:stretch>
        </p:blipFill>
        <p:spPr bwMode="auto">
          <a:xfrm>
            <a:off x="6370712" y="5227488"/>
            <a:ext cx="2031445" cy="1322447"/>
          </a:xfrm>
          <a:prstGeom prst="rect">
            <a:avLst/>
          </a:prstGeom>
          <a:noFill/>
        </p:spPr>
      </p:pic>
      <p:sp>
        <p:nvSpPr>
          <p:cNvPr id="6" name="TextBox 5"/>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28</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 сборе Дневников в домохозяйствах интервьюер обязан:</a:t>
            </a:r>
            <a:endParaRPr lang="ru-RU" dirty="0"/>
          </a:p>
        </p:txBody>
      </p:sp>
      <p:sp>
        <p:nvSpPr>
          <p:cNvPr id="3" name="Текст 2"/>
          <p:cNvSpPr>
            <a:spLocks noGrp="1"/>
          </p:cNvSpPr>
          <p:nvPr>
            <p:ph type="body" sz="quarter" idx="10"/>
          </p:nvPr>
        </p:nvSpPr>
        <p:spPr/>
        <p:txBody>
          <a:bodyPr/>
          <a:lstStyle/>
          <a:p>
            <a:r>
              <a:rPr lang="ru-RU" dirty="0" smtClean="0"/>
              <a:t>независимо от степени соблюдения респондентами вышеназванных правил заполнения Дневника, принять меры к тому, чтобы все требования были выполнены;</a:t>
            </a:r>
          </a:p>
          <a:p>
            <a:endParaRPr lang="ru-RU" dirty="0" smtClean="0"/>
          </a:p>
          <a:p>
            <a:r>
              <a:rPr lang="ru-RU" dirty="0" smtClean="0"/>
              <a:t>все выявленные неопределенности и ошибки в записях должны быть рассмотрены и исправлены непосредственно в домохозяйстве. В противном случае кодирование Дневников будет </a:t>
            </a:r>
            <a:r>
              <a:rPr lang="ru-RU" b="1" dirty="0" smtClean="0">
                <a:solidFill>
                  <a:srgbClr val="AF1E1B"/>
                </a:solidFill>
              </a:rPr>
              <a:t>существенно затруднено</a:t>
            </a:r>
            <a:r>
              <a:rPr lang="ru-RU" dirty="0" smtClean="0"/>
              <a:t>.</a:t>
            </a:r>
            <a:endParaRPr lang="ru-RU" dirty="0"/>
          </a:p>
        </p:txBody>
      </p:sp>
      <p:sp>
        <p:nvSpPr>
          <p:cNvPr id="4" name="Текст 3"/>
          <p:cNvSpPr>
            <a:spLocks noGrp="1"/>
          </p:cNvSpPr>
          <p:nvPr>
            <p:ph type="body" sz="quarter" idx="11"/>
          </p:nvPr>
        </p:nvSpPr>
        <p:spPr>
          <a:xfrm>
            <a:off x="1978224" y="114920"/>
            <a:ext cx="6480919" cy="216024"/>
          </a:xfrm>
        </p:spPr>
        <p:txBody>
          <a:bodyPr/>
          <a:lstStyle/>
          <a:p>
            <a:r>
              <a:rPr lang="ru-RU" sz="1400" dirty="0" smtClean="0">
                <a:solidFill>
                  <a:schemeClr val="bg1"/>
                </a:solidFill>
              </a:rPr>
              <a:t>Итоговая проверка Дневников интервьюером</a:t>
            </a:r>
            <a:endParaRPr lang="ru-RU" sz="1400" dirty="0">
              <a:solidFill>
                <a:schemeClr val="bg1"/>
              </a:solidFill>
            </a:endParaRPr>
          </a:p>
        </p:txBody>
      </p:sp>
      <p:pic>
        <p:nvPicPr>
          <p:cNvPr id="1031" name="Picture 7" descr="\\nas17\Work\Projects_III\Rosstat-4 (Бюджет времени)\Designer\Изображения к слайдам\ks02_15.png"/>
          <p:cNvPicPr>
            <a:picLocks noChangeAspect="1" noChangeArrowheads="1"/>
          </p:cNvPicPr>
          <p:nvPr/>
        </p:nvPicPr>
        <p:blipFill>
          <a:blip r:embed="rId2" cstate="print"/>
          <a:srcRect/>
          <a:stretch>
            <a:fillRect/>
          </a:stretch>
        </p:blipFill>
        <p:spPr bwMode="auto">
          <a:xfrm>
            <a:off x="3994448" y="4651424"/>
            <a:ext cx="1816100" cy="1854200"/>
          </a:xfrm>
          <a:prstGeom prst="rect">
            <a:avLst/>
          </a:prstGeom>
          <a:noFill/>
        </p:spPr>
      </p:pic>
      <p:sp>
        <p:nvSpPr>
          <p:cNvPr id="6" name="TextBox 5"/>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29</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 name="TextBox 26"/>
          <p:cNvSpPr txBox="1"/>
          <p:nvPr/>
        </p:nvSpPr>
        <p:spPr>
          <a:xfrm>
            <a:off x="1258144" y="1267048"/>
            <a:ext cx="7200800" cy="415498"/>
          </a:xfrm>
          <a:prstGeom prst="rect">
            <a:avLst/>
          </a:prstGeom>
          <a:noFill/>
        </p:spPr>
        <p:txBody>
          <a:bodyPr wrap="square" rtlCol="0">
            <a:spAutoFit/>
          </a:bodyPr>
          <a:lstStyle/>
          <a:p>
            <a:r>
              <a:rPr lang="ru-RU" sz="2100" dirty="0" smtClean="0">
                <a:solidFill>
                  <a:srgbClr val="AF1E1B"/>
                </a:solidFill>
                <a:latin typeface="Roboto" pitchFamily="2" charset="0"/>
                <a:ea typeface="Roboto" pitchFamily="2" charset="0"/>
                <a:cs typeface="Roboto" pitchFamily="2" charset="0"/>
              </a:rPr>
              <a:t>В структуру Дневника использования времени входят:</a:t>
            </a:r>
          </a:p>
        </p:txBody>
      </p:sp>
      <p:sp>
        <p:nvSpPr>
          <p:cNvPr id="29" name="TextBox 28"/>
          <p:cNvSpPr txBox="1"/>
          <p:nvPr/>
        </p:nvSpPr>
        <p:spPr>
          <a:xfrm>
            <a:off x="1271662" y="1915120"/>
            <a:ext cx="6912768" cy="2308324"/>
          </a:xfrm>
          <a:prstGeom prst="rect">
            <a:avLst/>
          </a:prstGeom>
          <a:noFill/>
        </p:spPr>
        <p:txBody>
          <a:bodyPr wrap="square" rtlCol="0">
            <a:spAutoFit/>
          </a:bodyPr>
          <a:lstStyle/>
          <a:p>
            <a:pPr lvl="0">
              <a:buBlip>
                <a:blip r:embed="rId2"/>
              </a:buBlip>
            </a:pPr>
            <a:r>
              <a:rPr lang="ru-RU" sz="1600" dirty="0" smtClean="0">
                <a:latin typeface="Roboto" pitchFamily="2" charset="0"/>
                <a:ea typeface="Roboto" pitchFamily="2" charset="0"/>
                <a:cs typeface="Roboto" pitchFamily="2" charset="0"/>
              </a:rPr>
              <a:t> адресная часть;</a:t>
            </a:r>
          </a:p>
          <a:p>
            <a:pPr lvl="0">
              <a:buBlip>
                <a:blip r:embed="rId2"/>
              </a:buBlip>
            </a:pPr>
            <a:endParaRPr lang="ru-RU" sz="1600" dirty="0" smtClean="0">
              <a:latin typeface="Roboto" pitchFamily="2" charset="0"/>
              <a:ea typeface="Roboto" pitchFamily="2" charset="0"/>
              <a:cs typeface="Roboto" pitchFamily="2" charset="0"/>
            </a:endParaRPr>
          </a:p>
          <a:p>
            <a:pPr lvl="0">
              <a:buBlip>
                <a:blip r:embed="rId2"/>
              </a:buBlip>
            </a:pPr>
            <a:r>
              <a:rPr lang="ru-RU" sz="1600" dirty="0" smtClean="0">
                <a:latin typeface="Roboto" pitchFamily="2" charset="0"/>
                <a:ea typeface="Roboto" pitchFamily="2" charset="0"/>
                <a:cs typeface="Roboto" pitchFamily="2" charset="0"/>
              </a:rPr>
              <a:t> Указания по заполнению Дневника;</a:t>
            </a:r>
          </a:p>
          <a:p>
            <a:pPr lvl="0">
              <a:buBlip>
                <a:blip r:embed="rId2"/>
              </a:buBlip>
            </a:pPr>
            <a:endParaRPr lang="ru-RU" sz="1600" dirty="0" smtClean="0">
              <a:latin typeface="Roboto" pitchFamily="2" charset="0"/>
              <a:ea typeface="Roboto" pitchFamily="2" charset="0"/>
              <a:cs typeface="Roboto" pitchFamily="2" charset="0"/>
            </a:endParaRPr>
          </a:p>
          <a:p>
            <a:pPr lvl="0">
              <a:buBlip>
                <a:blip r:embed="rId2"/>
              </a:buBlip>
            </a:pPr>
            <a:r>
              <a:rPr lang="ru-RU" sz="1600" dirty="0" smtClean="0">
                <a:latin typeface="Roboto" pitchFamily="2" charset="0"/>
                <a:ea typeface="Roboto" pitchFamily="2" charset="0"/>
                <a:cs typeface="Roboto" pitchFamily="2" charset="0"/>
              </a:rPr>
              <a:t> образец заполнения Дневника;</a:t>
            </a:r>
          </a:p>
          <a:p>
            <a:pPr lvl="0">
              <a:buBlip>
                <a:blip r:embed="rId2"/>
              </a:buBlip>
            </a:pPr>
            <a:endParaRPr lang="ru-RU" sz="1600" dirty="0" smtClean="0">
              <a:latin typeface="Roboto" pitchFamily="2" charset="0"/>
              <a:ea typeface="Roboto" pitchFamily="2" charset="0"/>
              <a:cs typeface="Roboto" pitchFamily="2" charset="0"/>
            </a:endParaRPr>
          </a:p>
          <a:p>
            <a:pPr lvl="0">
              <a:buBlip>
                <a:blip r:embed="rId2"/>
              </a:buBlip>
            </a:pPr>
            <a:r>
              <a:rPr lang="ru-RU" sz="1600" dirty="0" smtClean="0">
                <a:latin typeface="Roboto" pitchFamily="2" charset="0"/>
                <a:ea typeface="Roboto" pitchFamily="2" charset="0"/>
                <a:cs typeface="Roboto" pitchFamily="2" charset="0"/>
              </a:rPr>
              <a:t> таблица для записи видов деятельности;</a:t>
            </a:r>
          </a:p>
          <a:p>
            <a:pPr lvl="0">
              <a:buBlip>
                <a:blip r:embed="rId2"/>
              </a:buBlip>
            </a:pPr>
            <a:endParaRPr lang="ru-RU" sz="1600" dirty="0" smtClean="0">
              <a:latin typeface="Roboto" pitchFamily="2" charset="0"/>
              <a:ea typeface="Roboto" pitchFamily="2" charset="0"/>
              <a:cs typeface="Roboto" pitchFamily="2" charset="0"/>
            </a:endParaRPr>
          </a:p>
          <a:p>
            <a:pPr lvl="0">
              <a:buBlip>
                <a:blip r:embed="rId2"/>
              </a:buBlip>
            </a:pPr>
            <a:r>
              <a:rPr lang="ru-RU" sz="1600" dirty="0" smtClean="0">
                <a:latin typeface="Roboto" pitchFamily="2" charset="0"/>
                <a:ea typeface="Roboto" pitchFamily="2" charset="0"/>
                <a:cs typeface="Roboto" pitchFamily="2" charset="0"/>
              </a:rPr>
              <a:t> контрольные вопросы.</a:t>
            </a:r>
            <a:endParaRPr lang="ru-RU" sz="1600" dirty="0">
              <a:latin typeface="Roboto" pitchFamily="2" charset="0"/>
              <a:ea typeface="Roboto" pitchFamily="2" charset="0"/>
              <a:cs typeface="Roboto" pitchFamily="2" charset="0"/>
            </a:endParaRPr>
          </a:p>
        </p:txBody>
      </p:sp>
      <p:pic>
        <p:nvPicPr>
          <p:cNvPr id="2050" name="Picture 2" descr="\\nas17\Work\Projects_III\Rosstat-4 (Бюджет времени)\Designer\Изображения из презентаций\Большой док с галочкой.png"/>
          <p:cNvPicPr>
            <a:picLocks noChangeAspect="1" noChangeArrowheads="1"/>
          </p:cNvPicPr>
          <p:nvPr/>
        </p:nvPicPr>
        <p:blipFill>
          <a:blip r:embed="rId3" cstate="print"/>
          <a:srcRect/>
          <a:stretch>
            <a:fillRect/>
          </a:stretch>
        </p:blipFill>
        <p:spPr bwMode="auto">
          <a:xfrm>
            <a:off x="6298704" y="4075360"/>
            <a:ext cx="2103480" cy="2099628"/>
          </a:xfrm>
          <a:prstGeom prst="rect">
            <a:avLst/>
          </a:prstGeom>
          <a:noFill/>
        </p:spPr>
      </p:pic>
      <p:sp>
        <p:nvSpPr>
          <p:cNvPr id="8" name="Текст 7"/>
          <p:cNvSpPr>
            <a:spLocks noGrp="1"/>
          </p:cNvSpPr>
          <p:nvPr>
            <p:ph type="body" sz="quarter" idx="10"/>
          </p:nvPr>
        </p:nvSpPr>
        <p:spPr>
          <a:xfrm>
            <a:off x="1975421" y="114920"/>
            <a:ext cx="6480919" cy="216024"/>
          </a:xfrm>
        </p:spPr>
        <p:txBody>
          <a:bodyPr/>
          <a:lstStyle/>
          <a:p>
            <a:r>
              <a:rPr lang="ru-RU" sz="1400" dirty="0" smtClean="0">
                <a:solidFill>
                  <a:schemeClr val="bg1"/>
                </a:solidFill>
                <a:latin typeface="Roboto" pitchFamily="2" charset="0"/>
                <a:ea typeface="Roboto" pitchFamily="2" charset="0"/>
                <a:cs typeface="Roboto" pitchFamily="2" charset="0"/>
              </a:rPr>
              <a:t>Структура Дневника использования времени</a:t>
            </a:r>
          </a:p>
          <a:p>
            <a:endParaRPr lang="ru-RU" sz="1400" dirty="0">
              <a:solidFill>
                <a:schemeClr val="bg1"/>
              </a:solidFill>
            </a:endParaRPr>
          </a:p>
        </p:txBody>
      </p:sp>
      <p:sp>
        <p:nvSpPr>
          <p:cNvPr id="6" name="TextBox 5"/>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3</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Прямоугольник 16"/>
          <p:cNvSpPr/>
          <p:nvPr/>
        </p:nvSpPr>
        <p:spPr>
          <a:xfrm>
            <a:off x="1258145" y="1411064"/>
            <a:ext cx="7200800" cy="1631216"/>
          </a:xfrm>
          <a:prstGeom prst="rect">
            <a:avLst/>
          </a:prstGeom>
        </p:spPr>
        <p:txBody>
          <a:bodyPr wrap="square">
            <a:spAutoFit/>
          </a:bodyPr>
          <a:lstStyle/>
          <a:p>
            <a:pPr>
              <a:spcAft>
                <a:spcPts val="2400"/>
              </a:spcAft>
            </a:pPr>
            <a:r>
              <a:rPr lang="ru-RU" sz="1600" b="1" dirty="0" smtClean="0">
                <a:solidFill>
                  <a:srgbClr val="AF1E1B"/>
                </a:solidFill>
                <a:latin typeface="Roboto" pitchFamily="2" charset="0"/>
                <a:ea typeface="Roboto" pitchFamily="2" charset="0"/>
                <a:cs typeface="Roboto" pitchFamily="2" charset="0"/>
              </a:rPr>
              <a:t>ГРАФЫ 8–10</a:t>
            </a:r>
            <a:r>
              <a:rPr lang="ru-RU" sz="1600" dirty="0" smtClean="0">
                <a:latin typeface="Roboto" pitchFamily="2" charset="0"/>
                <a:ea typeface="Roboto" pitchFamily="2" charset="0"/>
                <a:cs typeface="Roboto" pitchFamily="2" charset="0"/>
              </a:rPr>
              <a:t>. Указывается плановая дата заполнения Дневника респондентом, которую интервьюер определяет, руководствуясь Примерной схемой посещения домохозяйств.</a:t>
            </a:r>
          </a:p>
          <a:p>
            <a:pPr>
              <a:spcAft>
                <a:spcPts val="2400"/>
              </a:spcAft>
            </a:pPr>
            <a:r>
              <a:rPr lang="ru-RU" sz="1600" b="1" dirty="0" smtClean="0">
                <a:solidFill>
                  <a:srgbClr val="AF1E1B"/>
                </a:solidFill>
                <a:latin typeface="Roboto" pitchFamily="2" charset="0"/>
                <a:ea typeface="Roboto" pitchFamily="2" charset="0"/>
                <a:cs typeface="Roboto" pitchFamily="2" charset="0"/>
              </a:rPr>
              <a:t>ГРАФЫ 11–13</a:t>
            </a:r>
            <a:r>
              <a:rPr lang="ru-RU" sz="1600" dirty="0" smtClean="0">
                <a:latin typeface="Roboto" pitchFamily="2" charset="0"/>
                <a:ea typeface="Roboto" pitchFamily="2" charset="0"/>
                <a:cs typeface="Roboto" pitchFamily="2" charset="0"/>
              </a:rPr>
              <a:t>. Проставляется дата, за которую фактически заполнен Дневник.</a:t>
            </a:r>
          </a:p>
        </p:txBody>
      </p:sp>
      <p:pic>
        <p:nvPicPr>
          <p:cNvPr id="4098" name="Picture 2" descr="\\nas17\Work\Projects_III\Rosstat-4 (Бюджет времени)\Designer\Презентации\Презентация 6\Таблицы\7.png"/>
          <p:cNvPicPr>
            <a:picLocks noChangeAspect="1" noChangeArrowheads="1"/>
          </p:cNvPicPr>
          <p:nvPr/>
        </p:nvPicPr>
        <p:blipFill>
          <a:blip r:embed="rId2" cstate="print"/>
          <a:srcRect/>
          <a:stretch>
            <a:fillRect/>
          </a:stretch>
        </p:blipFill>
        <p:spPr bwMode="auto">
          <a:xfrm>
            <a:off x="1350245" y="3499296"/>
            <a:ext cx="7128792" cy="2139950"/>
          </a:xfrm>
          <a:prstGeom prst="rect">
            <a:avLst/>
          </a:prstGeom>
          <a:noFill/>
          <a:ln>
            <a:solidFill>
              <a:srgbClr val="686566"/>
            </a:solidFill>
          </a:ln>
        </p:spPr>
      </p:pic>
      <p:sp>
        <p:nvSpPr>
          <p:cNvPr id="8" name="Текст 7"/>
          <p:cNvSpPr>
            <a:spLocks noGrp="1"/>
          </p:cNvSpPr>
          <p:nvPr>
            <p:ph type="body" sz="quarter" idx="10"/>
          </p:nvPr>
        </p:nvSpPr>
        <p:spPr>
          <a:xfrm>
            <a:off x="1978025" y="114920"/>
            <a:ext cx="6480919" cy="216024"/>
          </a:xfrm>
        </p:spPr>
        <p:txBody>
          <a:bodyPr/>
          <a:lstStyle/>
          <a:p>
            <a:r>
              <a:rPr lang="ru-RU" sz="1400" dirty="0" smtClean="0">
                <a:solidFill>
                  <a:schemeClr val="bg1"/>
                </a:solidFill>
                <a:latin typeface="Roboto" pitchFamily="2" charset="0"/>
                <a:ea typeface="Roboto" pitchFamily="2" charset="0"/>
                <a:cs typeface="Roboto" pitchFamily="2" charset="0"/>
              </a:rPr>
              <a:t>Адресная часть</a:t>
            </a:r>
            <a:endParaRPr lang="ru-RU" sz="1400" dirty="0">
              <a:solidFill>
                <a:schemeClr val="bg1"/>
              </a:solidFill>
            </a:endParaRPr>
          </a:p>
        </p:txBody>
      </p:sp>
      <p:sp>
        <p:nvSpPr>
          <p:cNvPr id="5" name="TextBox 4"/>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4</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Прямоугольник 7"/>
          <p:cNvSpPr/>
          <p:nvPr/>
        </p:nvSpPr>
        <p:spPr>
          <a:xfrm>
            <a:off x="1258144" y="1771104"/>
            <a:ext cx="7200800" cy="738664"/>
          </a:xfrm>
          <a:prstGeom prst="rect">
            <a:avLst/>
          </a:prstGeom>
        </p:spPr>
        <p:txBody>
          <a:bodyPr wrap="square">
            <a:spAutoFit/>
          </a:bodyPr>
          <a:lstStyle/>
          <a:p>
            <a:r>
              <a:rPr lang="ru-RU" sz="2100" dirty="0" smtClean="0">
                <a:solidFill>
                  <a:srgbClr val="AF1E1B"/>
                </a:solidFill>
                <a:latin typeface="Roboto" pitchFamily="2" charset="0"/>
                <a:ea typeface="Roboto" pitchFamily="2" charset="0"/>
                <a:cs typeface="Roboto" pitchFamily="2" charset="0"/>
              </a:rPr>
              <a:t>Указания по заполнению Дневника предназначены для изучения респондентом и содержат:</a:t>
            </a:r>
          </a:p>
        </p:txBody>
      </p:sp>
      <p:sp>
        <p:nvSpPr>
          <p:cNvPr id="9" name="Прямоугольник 8"/>
          <p:cNvSpPr/>
          <p:nvPr/>
        </p:nvSpPr>
        <p:spPr>
          <a:xfrm>
            <a:off x="1258144" y="2995240"/>
            <a:ext cx="7200800" cy="1077218"/>
          </a:xfrm>
          <a:prstGeom prst="rect">
            <a:avLst/>
          </a:prstGeom>
        </p:spPr>
        <p:txBody>
          <a:bodyPr wrap="square">
            <a:spAutoFit/>
          </a:bodyPr>
          <a:lstStyle/>
          <a:p>
            <a:pPr lvl="0">
              <a:buBlip>
                <a:blip r:embed="rId2"/>
              </a:buBlip>
            </a:pPr>
            <a:r>
              <a:rPr lang="ru-RU" sz="1600" dirty="0" smtClean="0">
                <a:latin typeface="Roboto" pitchFamily="2" charset="0"/>
                <a:ea typeface="Roboto" pitchFamily="2" charset="0"/>
                <a:cs typeface="Roboto" pitchFamily="2" charset="0"/>
              </a:rPr>
              <a:t> правила ведения записей различных видов деятельности;</a:t>
            </a:r>
          </a:p>
          <a:p>
            <a:pPr lvl="0">
              <a:buBlip>
                <a:blip r:embed="rId2"/>
              </a:buBlip>
            </a:pPr>
            <a:endParaRPr lang="ru-RU" sz="1600" dirty="0" smtClean="0">
              <a:latin typeface="Roboto" pitchFamily="2" charset="0"/>
              <a:ea typeface="Roboto" pitchFamily="2" charset="0"/>
              <a:cs typeface="Roboto" pitchFamily="2" charset="0"/>
            </a:endParaRPr>
          </a:p>
          <a:p>
            <a:pPr lvl="0">
              <a:buBlip>
                <a:blip r:embed="rId2"/>
              </a:buBlip>
            </a:pPr>
            <a:r>
              <a:rPr lang="ru-RU" sz="1600" dirty="0" smtClean="0">
                <a:latin typeface="Roboto" pitchFamily="2" charset="0"/>
                <a:ea typeface="Roboto" pitchFamily="2" charset="0"/>
                <a:cs typeface="Roboto" pitchFamily="2" charset="0"/>
              </a:rPr>
              <a:t> правила заполнения граф, содержащих контекстуальные переменные.</a:t>
            </a:r>
          </a:p>
        </p:txBody>
      </p:sp>
      <p:pic>
        <p:nvPicPr>
          <p:cNvPr id="5122" name="Picture 2" descr="\\nas17\Work\Projects_III\Rosstat-4 (Бюджет времени)\Designer\Презентации\Презентация 6\Таблицы\8.png"/>
          <p:cNvPicPr>
            <a:picLocks noChangeAspect="1" noChangeArrowheads="1"/>
          </p:cNvPicPr>
          <p:nvPr/>
        </p:nvPicPr>
        <p:blipFill>
          <a:blip r:embed="rId3" cstate="print"/>
          <a:srcRect/>
          <a:stretch>
            <a:fillRect/>
          </a:stretch>
        </p:blipFill>
        <p:spPr bwMode="auto">
          <a:xfrm>
            <a:off x="1258144" y="4867448"/>
            <a:ext cx="7200800" cy="815560"/>
          </a:xfrm>
          <a:prstGeom prst="rect">
            <a:avLst/>
          </a:prstGeom>
          <a:noFill/>
          <a:ln>
            <a:solidFill>
              <a:srgbClr val="686566"/>
            </a:solidFill>
          </a:ln>
        </p:spPr>
      </p:pic>
      <p:sp>
        <p:nvSpPr>
          <p:cNvPr id="10" name="Текст 9"/>
          <p:cNvSpPr>
            <a:spLocks noGrp="1"/>
          </p:cNvSpPr>
          <p:nvPr>
            <p:ph type="body" sz="quarter" idx="10"/>
          </p:nvPr>
        </p:nvSpPr>
        <p:spPr>
          <a:xfrm>
            <a:off x="1978025" y="114920"/>
            <a:ext cx="6480919" cy="216024"/>
          </a:xfrm>
        </p:spPr>
        <p:txBody>
          <a:bodyPr/>
          <a:lstStyle/>
          <a:p>
            <a:r>
              <a:rPr lang="ru-RU" sz="1400" dirty="0" smtClean="0">
                <a:solidFill>
                  <a:schemeClr val="bg1"/>
                </a:solidFill>
                <a:latin typeface="Roboto" pitchFamily="2" charset="0"/>
                <a:ea typeface="Roboto" pitchFamily="2" charset="0"/>
                <a:cs typeface="Roboto" pitchFamily="2" charset="0"/>
              </a:rPr>
              <a:t>Указания и образец заполнения Дневника использования времени</a:t>
            </a:r>
          </a:p>
          <a:p>
            <a:endParaRPr lang="ru-RU" sz="1400" dirty="0">
              <a:solidFill>
                <a:schemeClr val="bg1"/>
              </a:solidFill>
            </a:endParaRPr>
          </a:p>
        </p:txBody>
      </p:sp>
      <p:sp>
        <p:nvSpPr>
          <p:cNvPr id="6" name="TextBox 5"/>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5</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Прямоугольник 7"/>
          <p:cNvSpPr/>
          <p:nvPr/>
        </p:nvSpPr>
        <p:spPr>
          <a:xfrm>
            <a:off x="1258144" y="1267048"/>
            <a:ext cx="7200800" cy="415498"/>
          </a:xfrm>
          <a:prstGeom prst="rect">
            <a:avLst/>
          </a:prstGeom>
        </p:spPr>
        <p:txBody>
          <a:bodyPr wrap="square">
            <a:spAutoFit/>
          </a:bodyPr>
          <a:lstStyle/>
          <a:p>
            <a:r>
              <a:rPr lang="ru-RU" sz="2100" dirty="0" smtClean="0">
                <a:solidFill>
                  <a:srgbClr val="AF1E1B"/>
                </a:solidFill>
                <a:latin typeface="Roboto" pitchFamily="2" charset="0"/>
                <a:ea typeface="Roboto" pitchFamily="2" charset="0"/>
                <a:cs typeface="Roboto" pitchFamily="2" charset="0"/>
              </a:rPr>
              <a:t>Образец заполнения Дневника:</a:t>
            </a:r>
          </a:p>
        </p:txBody>
      </p:sp>
      <p:sp>
        <p:nvSpPr>
          <p:cNvPr id="9" name="Прямоугольник 8"/>
          <p:cNvSpPr/>
          <p:nvPr/>
        </p:nvSpPr>
        <p:spPr>
          <a:xfrm>
            <a:off x="1258144" y="1789688"/>
            <a:ext cx="7200800" cy="984885"/>
          </a:xfrm>
          <a:prstGeom prst="rect">
            <a:avLst/>
          </a:prstGeom>
        </p:spPr>
        <p:txBody>
          <a:bodyPr wrap="square">
            <a:spAutoFit/>
          </a:bodyPr>
          <a:lstStyle/>
          <a:p>
            <a:pPr lvl="0">
              <a:spcAft>
                <a:spcPts val="1200"/>
              </a:spcAft>
              <a:buBlip>
                <a:blip r:embed="rId2"/>
              </a:buBlip>
            </a:pPr>
            <a:r>
              <a:rPr lang="ru-RU" sz="1600" dirty="0" smtClean="0">
                <a:latin typeface="Roboto" pitchFamily="2" charset="0"/>
                <a:ea typeface="Roboto" pitchFamily="2" charset="0"/>
                <a:cs typeface="Roboto" pitchFamily="2" charset="0"/>
              </a:rPr>
              <a:t> отражает основные правила записи видов деятельности и отметок в контекстуальных переменных, изложенные в Указаниях;</a:t>
            </a:r>
          </a:p>
          <a:p>
            <a:pPr lvl="0">
              <a:spcAft>
                <a:spcPts val="1200"/>
              </a:spcAft>
              <a:buBlip>
                <a:blip r:embed="rId2"/>
              </a:buBlip>
            </a:pPr>
            <a:r>
              <a:rPr lang="ru-RU" sz="1600" dirty="0" smtClean="0">
                <a:latin typeface="Roboto" pitchFamily="2" charset="0"/>
                <a:ea typeface="Roboto" pitchFamily="2" charset="0"/>
                <a:cs typeface="Roboto" pitchFamily="2" charset="0"/>
              </a:rPr>
              <a:t> является наглядным примером работы с Дневником для респондентов.</a:t>
            </a:r>
          </a:p>
        </p:txBody>
      </p:sp>
      <p:sp>
        <p:nvSpPr>
          <p:cNvPr id="10" name="TextBox 9"/>
          <p:cNvSpPr txBox="1"/>
          <p:nvPr/>
        </p:nvSpPr>
        <p:spPr>
          <a:xfrm>
            <a:off x="1330152" y="5246072"/>
            <a:ext cx="7272808" cy="830997"/>
          </a:xfrm>
          <a:prstGeom prst="rect">
            <a:avLst/>
          </a:prstGeom>
          <a:noFill/>
        </p:spPr>
        <p:txBody>
          <a:bodyPr wrap="square" rtlCol="0">
            <a:spAutoFit/>
          </a:bodyPr>
          <a:lstStyle/>
          <a:p>
            <a:r>
              <a:rPr lang="ru-RU" sz="1600" dirty="0" smtClean="0">
                <a:latin typeface="Roboto" pitchFamily="2" charset="0"/>
                <a:ea typeface="Roboto" pitchFamily="2" charset="0"/>
                <a:cs typeface="Roboto" pitchFamily="2" charset="0"/>
              </a:rPr>
              <a:t>Интервьюер должен сориентировать членов домохозяйства на самостоятельную работу с Указаниями и примером заполнения Дневника прежде, чем они приступят к ведению записей видов деятельности в Дневнике.</a:t>
            </a:r>
          </a:p>
        </p:txBody>
      </p:sp>
      <p:cxnSp>
        <p:nvCxnSpPr>
          <p:cNvPr id="12" name="Прямая соединительная линия 11"/>
          <p:cNvCxnSpPr/>
          <p:nvPr/>
        </p:nvCxnSpPr>
        <p:spPr>
          <a:xfrm>
            <a:off x="1258144" y="5318080"/>
            <a:ext cx="0" cy="1008112"/>
          </a:xfrm>
          <a:prstGeom prst="line">
            <a:avLst/>
          </a:prstGeom>
          <a:ln w="19050">
            <a:solidFill>
              <a:srgbClr val="EF5D59"/>
            </a:solidFill>
          </a:ln>
        </p:spPr>
        <p:style>
          <a:lnRef idx="1">
            <a:schemeClr val="accent1"/>
          </a:lnRef>
          <a:fillRef idx="0">
            <a:schemeClr val="accent1"/>
          </a:fillRef>
          <a:effectRef idx="0">
            <a:schemeClr val="accent1"/>
          </a:effectRef>
          <a:fontRef idx="minor">
            <a:schemeClr val="tx1"/>
          </a:fontRef>
        </p:style>
      </p:cxnSp>
      <p:sp>
        <p:nvSpPr>
          <p:cNvPr id="13" name="Текст 12"/>
          <p:cNvSpPr>
            <a:spLocks noGrp="1"/>
          </p:cNvSpPr>
          <p:nvPr>
            <p:ph type="body" sz="quarter" idx="10"/>
          </p:nvPr>
        </p:nvSpPr>
        <p:spPr>
          <a:xfrm>
            <a:off x="1978025" y="114920"/>
            <a:ext cx="6480919" cy="216024"/>
          </a:xfrm>
        </p:spPr>
        <p:txBody>
          <a:bodyPr/>
          <a:lstStyle/>
          <a:p>
            <a:r>
              <a:rPr lang="ru-RU" sz="1400" dirty="0" smtClean="0">
                <a:solidFill>
                  <a:schemeClr val="bg1"/>
                </a:solidFill>
                <a:latin typeface="Roboto" pitchFamily="2" charset="0"/>
                <a:ea typeface="Roboto" pitchFamily="2" charset="0"/>
                <a:cs typeface="Roboto" pitchFamily="2" charset="0"/>
              </a:rPr>
              <a:t>Указания и образец заполнения Дневника использования времени</a:t>
            </a:r>
          </a:p>
          <a:p>
            <a:endParaRPr lang="ru-RU" sz="1400" dirty="0">
              <a:solidFill>
                <a:schemeClr val="bg1"/>
              </a:solidFill>
            </a:endParaRPr>
          </a:p>
        </p:txBody>
      </p:sp>
      <p:pic>
        <p:nvPicPr>
          <p:cNvPr id="1026" name="Picture 2" descr="\\nas17\Work\Projects_III\Rosstat-4 (Бюджет времени)\Designer\Презентации\Презентация 6\Таблицы\9.png"/>
          <p:cNvPicPr>
            <a:picLocks noChangeAspect="1" noChangeArrowheads="1"/>
          </p:cNvPicPr>
          <p:nvPr/>
        </p:nvPicPr>
        <p:blipFill>
          <a:blip r:embed="rId3" cstate="print"/>
          <a:srcRect/>
          <a:stretch>
            <a:fillRect/>
          </a:stretch>
        </p:blipFill>
        <p:spPr bwMode="auto">
          <a:xfrm>
            <a:off x="1258144" y="3067248"/>
            <a:ext cx="7296670" cy="1872208"/>
          </a:xfrm>
          <a:prstGeom prst="rect">
            <a:avLst/>
          </a:prstGeom>
          <a:noFill/>
          <a:ln>
            <a:solidFill>
              <a:srgbClr val="686566"/>
            </a:solidFill>
          </a:ln>
        </p:spPr>
      </p:pic>
      <p:sp>
        <p:nvSpPr>
          <p:cNvPr id="11" name="TextBox 10"/>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6</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Прямоугольник 15"/>
          <p:cNvSpPr/>
          <p:nvPr/>
        </p:nvSpPr>
        <p:spPr>
          <a:xfrm>
            <a:off x="1258144" y="1123032"/>
            <a:ext cx="7200800" cy="738664"/>
          </a:xfrm>
          <a:prstGeom prst="rect">
            <a:avLst/>
          </a:prstGeom>
        </p:spPr>
        <p:txBody>
          <a:bodyPr wrap="square">
            <a:spAutoFit/>
          </a:bodyPr>
          <a:lstStyle/>
          <a:p>
            <a:r>
              <a:rPr lang="ru-RU" sz="2100" dirty="0" smtClean="0">
                <a:solidFill>
                  <a:srgbClr val="AF1E1B"/>
                </a:solidFill>
                <a:latin typeface="Roboto" pitchFamily="2" charset="0"/>
                <a:ea typeface="Roboto" pitchFamily="2" charset="0"/>
                <a:cs typeface="Roboto" pitchFamily="2" charset="0"/>
              </a:rPr>
              <a:t>Любой вид деятельности можно охарактеризовать следующими признаками:</a:t>
            </a:r>
          </a:p>
        </p:txBody>
      </p:sp>
      <p:sp>
        <p:nvSpPr>
          <p:cNvPr id="18" name="Прямоугольник 17"/>
          <p:cNvSpPr/>
          <p:nvPr/>
        </p:nvSpPr>
        <p:spPr>
          <a:xfrm>
            <a:off x="1258144" y="1987128"/>
            <a:ext cx="7200800" cy="2800767"/>
          </a:xfrm>
          <a:prstGeom prst="rect">
            <a:avLst/>
          </a:prstGeom>
        </p:spPr>
        <p:txBody>
          <a:bodyPr wrap="square">
            <a:spAutoFit/>
          </a:bodyPr>
          <a:lstStyle/>
          <a:p>
            <a:pPr lvl="0">
              <a:buBlip>
                <a:blip r:embed="rId2"/>
              </a:buBlip>
            </a:pPr>
            <a:r>
              <a:rPr lang="ru-RU" sz="1600" dirty="0" smtClean="0">
                <a:latin typeface="Roboto" pitchFamily="2" charset="0"/>
                <a:ea typeface="Roboto" pitchFamily="2" charset="0"/>
                <a:cs typeface="Roboto" pitchFamily="2" charset="0"/>
              </a:rPr>
              <a:t> продолжительность деятельности;</a:t>
            </a:r>
          </a:p>
          <a:p>
            <a:pPr lvl="0">
              <a:buBlip>
                <a:blip r:embed="rId2"/>
              </a:buBlip>
            </a:pPr>
            <a:endParaRPr lang="ru-RU" sz="1600" dirty="0" smtClean="0">
              <a:latin typeface="Roboto" pitchFamily="2" charset="0"/>
              <a:ea typeface="Roboto" pitchFamily="2" charset="0"/>
              <a:cs typeface="Roboto" pitchFamily="2" charset="0"/>
            </a:endParaRPr>
          </a:p>
          <a:p>
            <a:pPr lvl="0">
              <a:buBlip>
                <a:blip r:embed="rId2"/>
              </a:buBlip>
            </a:pPr>
            <a:r>
              <a:rPr lang="ru-RU" sz="1600" dirty="0" smtClean="0">
                <a:latin typeface="Roboto" pitchFamily="2" charset="0"/>
                <a:ea typeface="Roboto" pitchFamily="2" charset="0"/>
                <a:cs typeface="Roboto" pitchFamily="2" charset="0"/>
              </a:rPr>
              <a:t> было ли получено вознаграждение за осуществленную деятельность;</a:t>
            </a:r>
          </a:p>
          <a:p>
            <a:pPr lvl="0">
              <a:buBlip>
                <a:blip r:embed="rId2"/>
              </a:buBlip>
            </a:pPr>
            <a:endParaRPr lang="ru-RU" sz="1600" dirty="0" smtClean="0">
              <a:latin typeface="Roboto" pitchFamily="2" charset="0"/>
              <a:ea typeface="Roboto" pitchFamily="2" charset="0"/>
              <a:cs typeface="Roboto" pitchFamily="2" charset="0"/>
            </a:endParaRPr>
          </a:p>
          <a:p>
            <a:pPr lvl="0">
              <a:buBlip>
                <a:blip r:embed="rId2"/>
              </a:buBlip>
            </a:pPr>
            <a:r>
              <a:rPr lang="ru-RU" sz="1600" dirty="0" smtClean="0">
                <a:latin typeface="Roboto" pitchFamily="2" charset="0"/>
                <a:ea typeface="Roboto" pitchFamily="2" charset="0"/>
                <a:cs typeface="Roboto" pitchFamily="2" charset="0"/>
              </a:rPr>
              <a:t> в чьих интересах осуществляется эта деятельность;</a:t>
            </a:r>
          </a:p>
          <a:p>
            <a:pPr lvl="0">
              <a:buBlip>
                <a:blip r:embed="rId2"/>
              </a:buBlip>
            </a:pPr>
            <a:endParaRPr lang="ru-RU" sz="1600" dirty="0" smtClean="0">
              <a:latin typeface="Roboto" pitchFamily="2" charset="0"/>
              <a:ea typeface="Roboto" pitchFamily="2" charset="0"/>
              <a:cs typeface="Roboto" pitchFamily="2" charset="0"/>
            </a:endParaRPr>
          </a:p>
          <a:p>
            <a:pPr lvl="0">
              <a:buBlip>
                <a:blip r:embed="rId2"/>
              </a:buBlip>
            </a:pPr>
            <a:r>
              <a:rPr lang="ru-RU" sz="1600" dirty="0" smtClean="0">
                <a:latin typeface="Roboto" pitchFamily="2" charset="0"/>
                <a:ea typeface="Roboto" pitchFamily="2" charset="0"/>
                <a:cs typeface="Roboto" pitchFamily="2" charset="0"/>
              </a:rPr>
              <a:t> параллельный вид деятельности;</a:t>
            </a:r>
          </a:p>
          <a:p>
            <a:pPr lvl="0">
              <a:buBlip>
                <a:blip r:embed="rId2"/>
              </a:buBlip>
            </a:pPr>
            <a:endParaRPr lang="ru-RU" sz="1600" dirty="0" smtClean="0">
              <a:latin typeface="Roboto" pitchFamily="2" charset="0"/>
              <a:ea typeface="Roboto" pitchFamily="2" charset="0"/>
              <a:cs typeface="Roboto" pitchFamily="2" charset="0"/>
            </a:endParaRPr>
          </a:p>
          <a:p>
            <a:pPr lvl="0">
              <a:buBlip>
                <a:blip r:embed="rId2"/>
              </a:buBlip>
            </a:pPr>
            <a:r>
              <a:rPr lang="ru-RU" sz="1600" dirty="0" smtClean="0">
                <a:latin typeface="Roboto" pitchFamily="2" charset="0"/>
                <a:ea typeface="Roboto" pitchFamily="2" charset="0"/>
                <a:cs typeface="Roboto" pitchFamily="2" charset="0"/>
              </a:rPr>
              <a:t> место, где протекает деятельность;</a:t>
            </a:r>
          </a:p>
          <a:p>
            <a:pPr lvl="0">
              <a:buBlip>
                <a:blip r:embed="rId2"/>
              </a:buBlip>
            </a:pPr>
            <a:endParaRPr lang="ru-RU" sz="1600" dirty="0" smtClean="0">
              <a:latin typeface="Roboto" pitchFamily="2" charset="0"/>
              <a:ea typeface="Roboto" pitchFamily="2" charset="0"/>
              <a:cs typeface="Roboto" pitchFamily="2" charset="0"/>
            </a:endParaRPr>
          </a:p>
          <a:p>
            <a:pPr lvl="0">
              <a:buBlip>
                <a:blip r:embed="rId2"/>
              </a:buBlip>
            </a:pPr>
            <a:r>
              <a:rPr lang="ru-RU" sz="1600" dirty="0" smtClean="0">
                <a:latin typeface="Roboto" pitchFamily="2" charset="0"/>
                <a:ea typeface="Roboto" pitchFamily="2" charset="0"/>
                <a:cs typeface="Roboto" pitchFamily="2" charset="0"/>
              </a:rPr>
              <a:t> присутствие других людей при осуществлении этой деятельности.</a:t>
            </a:r>
          </a:p>
        </p:txBody>
      </p:sp>
      <p:pic>
        <p:nvPicPr>
          <p:cNvPr id="8194" name="Picture 2" descr="\\nas17\Work\Projects_III\Rosstat-4 (Бюджет времени)\Designer\Изображения из презентаций\Шестеренки.png"/>
          <p:cNvPicPr>
            <a:picLocks noChangeAspect="1" noChangeArrowheads="1"/>
          </p:cNvPicPr>
          <p:nvPr/>
        </p:nvPicPr>
        <p:blipFill>
          <a:blip r:embed="rId3" cstate="print"/>
          <a:srcRect/>
          <a:stretch>
            <a:fillRect/>
          </a:stretch>
        </p:blipFill>
        <p:spPr bwMode="auto">
          <a:xfrm>
            <a:off x="7090792" y="4778430"/>
            <a:ext cx="1825204" cy="1717414"/>
          </a:xfrm>
          <a:prstGeom prst="rect">
            <a:avLst/>
          </a:prstGeom>
          <a:noFill/>
        </p:spPr>
      </p:pic>
      <p:sp>
        <p:nvSpPr>
          <p:cNvPr id="8" name="Текст 7"/>
          <p:cNvSpPr>
            <a:spLocks noGrp="1"/>
          </p:cNvSpPr>
          <p:nvPr>
            <p:ph type="body" sz="quarter" idx="10"/>
          </p:nvPr>
        </p:nvSpPr>
        <p:spPr>
          <a:xfrm>
            <a:off x="1962969" y="114920"/>
            <a:ext cx="6480919" cy="216024"/>
          </a:xfrm>
        </p:spPr>
        <p:txBody>
          <a:bodyPr/>
          <a:lstStyle/>
          <a:p>
            <a:r>
              <a:rPr lang="ru-RU" sz="1400" dirty="0" smtClean="0">
                <a:solidFill>
                  <a:schemeClr val="bg1"/>
                </a:solidFill>
              </a:rPr>
              <a:t>Порядок регистрации затрат времени по видам деятельности</a:t>
            </a:r>
            <a:endParaRPr lang="ru-RU" sz="1400" dirty="0">
              <a:solidFill>
                <a:schemeClr val="bg1"/>
              </a:solidFill>
            </a:endParaRPr>
          </a:p>
        </p:txBody>
      </p:sp>
      <p:sp>
        <p:nvSpPr>
          <p:cNvPr id="6" name="TextBox 5"/>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7</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Прямоугольник 15"/>
          <p:cNvSpPr/>
          <p:nvPr/>
        </p:nvSpPr>
        <p:spPr>
          <a:xfrm>
            <a:off x="1258144" y="1339056"/>
            <a:ext cx="7200800" cy="1061829"/>
          </a:xfrm>
          <a:prstGeom prst="rect">
            <a:avLst/>
          </a:prstGeom>
        </p:spPr>
        <p:txBody>
          <a:bodyPr wrap="square">
            <a:spAutoFit/>
          </a:bodyPr>
          <a:lstStyle/>
          <a:p>
            <a:r>
              <a:rPr lang="ru-RU" sz="2100" dirty="0" smtClean="0">
                <a:solidFill>
                  <a:srgbClr val="AF1E1B"/>
                </a:solidFill>
                <a:latin typeface="Roboto" pitchFamily="2" charset="0"/>
                <a:ea typeface="Roboto" pitchFamily="2" charset="0"/>
                <a:cs typeface="Roboto" pitchFamily="2" charset="0"/>
              </a:rPr>
              <a:t>Основной раздел Дневника – таблица для записи видов деятельности и продолжительности их выполнения.</a:t>
            </a:r>
          </a:p>
        </p:txBody>
      </p:sp>
      <p:sp>
        <p:nvSpPr>
          <p:cNvPr id="7" name="Текст 6"/>
          <p:cNvSpPr>
            <a:spLocks noGrp="1"/>
          </p:cNvSpPr>
          <p:nvPr>
            <p:ph type="body" sz="quarter" idx="10"/>
          </p:nvPr>
        </p:nvSpPr>
        <p:spPr>
          <a:xfrm>
            <a:off x="1978025" y="114920"/>
            <a:ext cx="6480919" cy="216024"/>
          </a:xfrm>
        </p:spPr>
        <p:txBody>
          <a:bodyPr/>
          <a:lstStyle/>
          <a:p>
            <a:r>
              <a:rPr lang="ru-RU" sz="1400" dirty="0" smtClean="0">
                <a:solidFill>
                  <a:schemeClr val="bg1"/>
                </a:solidFill>
              </a:rPr>
              <a:t>Порядок регистрации затрат времени по видам деятельности</a:t>
            </a:r>
          </a:p>
          <a:p>
            <a:endParaRPr lang="ru-RU" sz="1400" dirty="0">
              <a:solidFill>
                <a:schemeClr val="bg1"/>
              </a:solidFill>
            </a:endParaRPr>
          </a:p>
        </p:txBody>
      </p:sp>
      <p:pic>
        <p:nvPicPr>
          <p:cNvPr id="1026" name="Picture 2" descr="\\nas17\Work\Projects_III\Rosstat-4 (Бюджет времени)\Designer\Презентации\Презентация 6\Таблицы\12.png"/>
          <p:cNvPicPr>
            <a:picLocks noChangeAspect="1" noChangeArrowheads="1"/>
          </p:cNvPicPr>
          <p:nvPr/>
        </p:nvPicPr>
        <p:blipFill>
          <a:blip r:embed="rId2" cstate="print"/>
          <a:srcRect/>
          <a:stretch>
            <a:fillRect/>
          </a:stretch>
        </p:blipFill>
        <p:spPr bwMode="auto">
          <a:xfrm>
            <a:off x="1258144" y="2890148"/>
            <a:ext cx="7776864" cy="2265332"/>
          </a:xfrm>
          <a:prstGeom prst="rect">
            <a:avLst/>
          </a:prstGeom>
          <a:noFill/>
          <a:ln>
            <a:solidFill>
              <a:srgbClr val="686566"/>
            </a:solidFill>
          </a:ln>
        </p:spPr>
      </p:pic>
      <p:sp>
        <p:nvSpPr>
          <p:cNvPr id="5" name="TextBox 4"/>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8</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Текст 6"/>
          <p:cNvSpPr>
            <a:spLocks noGrp="1"/>
          </p:cNvSpPr>
          <p:nvPr>
            <p:ph type="body" sz="quarter" idx="10"/>
          </p:nvPr>
        </p:nvSpPr>
        <p:spPr>
          <a:xfrm>
            <a:off x="1978025" y="114920"/>
            <a:ext cx="6480919" cy="216024"/>
          </a:xfrm>
        </p:spPr>
        <p:txBody>
          <a:bodyPr/>
          <a:lstStyle/>
          <a:p>
            <a:r>
              <a:rPr lang="ru-RU" sz="1400" dirty="0" smtClean="0">
                <a:solidFill>
                  <a:schemeClr val="bg1"/>
                </a:solidFill>
              </a:rPr>
              <a:t>Порядок регистрации затрат времени по видам деятельности</a:t>
            </a:r>
          </a:p>
          <a:p>
            <a:endParaRPr lang="ru-RU" sz="1400" dirty="0">
              <a:solidFill>
                <a:schemeClr val="bg1"/>
              </a:solidFill>
            </a:endParaRPr>
          </a:p>
        </p:txBody>
      </p:sp>
      <p:sp>
        <p:nvSpPr>
          <p:cNvPr id="5" name="TextBox 4"/>
          <p:cNvSpPr txBox="1"/>
          <p:nvPr/>
        </p:nvSpPr>
        <p:spPr>
          <a:xfrm>
            <a:off x="1330152" y="1411064"/>
            <a:ext cx="7128792" cy="1569660"/>
          </a:xfrm>
          <a:prstGeom prst="rect">
            <a:avLst/>
          </a:prstGeom>
          <a:noFill/>
        </p:spPr>
        <p:txBody>
          <a:bodyPr wrap="square" rtlCol="0">
            <a:spAutoFit/>
          </a:bodyPr>
          <a:lstStyle/>
          <a:p>
            <a:r>
              <a:rPr lang="ru-RU" sz="1600" b="1" dirty="0" smtClean="0"/>
              <a:t>В графе «Что Вы делали?» </a:t>
            </a:r>
            <a:r>
              <a:rPr lang="ru-RU" sz="1600" dirty="0" smtClean="0"/>
              <a:t>респондент должен последовательно записать все виды деятельности, которыми он был занят, начиная с 4 часов утра даты заполнения Дневника.</a:t>
            </a:r>
          </a:p>
          <a:p>
            <a:r>
              <a:rPr lang="ru-RU" sz="1600" dirty="0" smtClean="0"/>
              <a:t>В каждой строке дается наименование только одного занятия.</a:t>
            </a:r>
          </a:p>
          <a:p>
            <a:r>
              <a:rPr lang="ru-RU" sz="1600" dirty="0" smtClean="0"/>
              <a:t>Если при этом респондент был занят еще чем-либо, то записывается то занятие, которое он считает основным. </a:t>
            </a:r>
            <a:endParaRPr lang="ru-RU" sz="1600" dirty="0"/>
          </a:p>
        </p:txBody>
      </p:sp>
      <p:cxnSp>
        <p:nvCxnSpPr>
          <p:cNvPr id="6" name="Прямая соединительная линия 5"/>
          <p:cNvCxnSpPr/>
          <p:nvPr/>
        </p:nvCxnSpPr>
        <p:spPr>
          <a:xfrm>
            <a:off x="1258144" y="1483072"/>
            <a:ext cx="0" cy="1440160"/>
          </a:xfrm>
          <a:prstGeom prst="line">
            <a:avLst/>
          </a:prstGeom>
          <a:ln w="19050">
            <a:solidFill>
              <a:srgbClr val="EF5D59"/>
            </a:solidFill>
          </a:ln>
        </p:spPr>
        <p:style>
          <a:lnRef idx="1">
            <a:schemeClr val="accent1"/>
          </a:lnRef>
          <a:fillRef idx="0">
            <a:schemeClr val="accent1"/>
          </a:fillRef>
          <a:effectRef idx="0">
            <a:schemeClr val="accent1"/>
          </a:effectRef>
          <a:fontRef idx="minor">
            <a:schemeClr val="tx1"/>
          </a:fontRef>
        </p:style>
      </p:cxnSp>
      <p:graphicFrame>
        <p:nvGraphicFramePr>
          <p:cNvPr id="8" name="Таблица 7"/>
          <p:cNvGraphicFramePr>
            <a:graphicFrameLocks noGrp="1"/>
          </p:cNvGraphicFramePr>
          <p:nvPr/>
        </p:nvGraphicFramePr>
        <p:xfrm>
          <a:off x="1330152" y="3427288"/>
          <a:ext cx="7128792" cy="2056144"/>
        </p:xfrm>
        <a:graphic>
          <a:graphicData uri="http://schemas.openxmlformats.org/drawingml/2006/table">
            <a:tbl>
              <a:tblPr/>
              <a:tblGrid>
                <a:gridCol w="1584176"/>
                <a:gridCol w="4758430"/>
                <a:gridCol w="786186"/>
              </a:tblGrid>
              <a:tr h="490543">
                <a:tc rowSpan="2">
                  <a:txBody>
                    <a:bodyPr/>
                    <a:lstStyle/>
                    <a:p>
                      <a:pPr algn="ctr">
                        <a:spcBef>
                          <a:spcPts val="200"/>
                        </a:spcBef>
                        <a:spcAft>
                          <a:spcPts val="0"/>
                        </a:spcAft>
                      </a:pPr>
                      <a:r>
                        <a:rPr lang="ru-RU" sz="1200" dirty="0">
                          <a:latin typeface="Times New Roman"/>
                          <a:ea typeface="Times New Roman"/>
                          <a:cs typeface="Times New Roman"/>
                        </a:rPr>
                        <a:t/>
                      </a:r>
                      <a:br>
                        <a:rPr lang="ru-RU" sz="1200" dirty="0">
                          <a:latin typeface="Times New Roman"/>
                          <a:ea typeface="Times New Roman"/>
                          <a:cs typeface="Times New Roman"/>
                        </a:rPr>
                      </a:br>
                      <a:r>
                        <a:rPr lang="ru-RU" sz="800" b="1" dirty="0">
                          <a:latin typeface="Times New Roman"/>
                          <a:ea typeface="Times New Roman"/>
                          <a:cs typeface="Times New Roman"/>
                        </a:rPr>
                        <a:t>Время</a:t>
                      </a:r>
                      <a:endParaRPr lang="ru-RU" sz="1200" dirty="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Bef>
                          <a:spcPts val="200"/>
                        </a:spcBef>
                        <a:spcAft>
                          <a:spcPts val="0"/>
                        </a:spcAft>
                      </a:pPr>
                      <a:r>
                        <a:rPr lang="ru-RU" sz="800" b="1" i="1" dirty="0">
                          <a:latin typeface="Times New Roman"/>
                          <a:ea typeface="Times New Roman"/>
                          <a:cs typeface="Times New Roman"/>
                        </a:rPr>
                        <a:t>Что Вы делали?</a:t>
                      </a:r>
                      <a:endParaRPr lang="ru-RU" sz="1200" dirty="0">
                        <a:latin typeface="Times New Roman"/>
                        <a:ea typeface="Times New Roman"/>
                        <a:cs typeface="Times New Roman"/>
                      </a:endParaRPr>
                    </a:p>
                    <a:p>
                      <a:pPr>
                        <a:spcBef>
                          <a:spcPts val="200"/>
                        </a:spcBef>
                        <a:spcAft>
                          <a:spcPts val="0"/>
                        </a:spcAft>
                      </a:pPr>
                      <a:r>
                        <a:rPr lang="ru-RU" sz="800" i="1" dirty="0">
                          <a:latin typeface="Times New Roman"/>
                          <a:ea typeface="Times New Roman"/>
                          <a:cs typeface="Times New Roman"/>
                        </a:rPr>
                        <a:t>Запишите свое основное занятие в каждый 10-минутный интервал с 16.00 до 19.00</a:t>
                      </a:r>
                      <a:endParaRPr lang="ru-RU" sz="1200" dirty="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860045">
                <a:tc vMerge="1">
                  <a:txBody>
                    <a:bodyPr/>
                    <a:lstStyle/>
                    <a:p>
                      <a:endParaRPr lang="ru-RU"/>
                    </a:p>
                  </a:txBody>
                  <a:tcPr/>
                </a:tc>
                <a:tc>
                  <a:txBody>
                    <a:bodyPr/>
                    <a:lstStyle/>
                    <a:p>
                      <a:pPr>
                        <a:spcBef>
                          <a:spcPts val="200"/>
                        </a:spcBef>
                        <a:spcAft>
                          <a:spcPts val="0"/>
                        </a:spcAft>
                      </a:pPr>
                      <a:r>
                        <a:rPr lang="ru-RU" sz="800" dirty="0">
                          <a:latin typeface="Times New Roman"/>
                          <a:ea typeface="Times New Roman"/>
                          <a:cs typeface="Times New Roman"/>
                        </a:rPr>
                        <a:t>Вписывайте только одно основное занятие в строке.</a:t>
                      </a:r>
                      <a:endParaRPr lang="ru-RU" sz="1200" dirty="0">
                        <a:latin typeface="Times New Roman"/>
                        <a:ea typeface="Times New Roman"/>
                        <a:cs typeface="Times New Roman"/>
                      </a:endParaRPr>
                    </a:p>
                    <a:p>
                      <a:pPr>
                        <a:spcBef>
                          <a:spcPts val="200"/>
                        </a:spcBef>
                        <a:spcAft>
                          <a:spcPts val="0"/>
                        </a:spcAft>
                      </a:pPr>
                      <a:r>
                        <a:rPr lang="ru-RU" sz="800" dirty="0">
                          <a:latin typeface="Times New Roman"/>
                          <a:ea typeface="Times New Roman"/>
                          <a:cs typeface="Times New Roman"/>
                        </a:rPr>
                        <a:t>Разделяйте собственно передвижение от деятельности, являющейся его причиной.</a:t>
                      </a:r>
                      <a:endParaRPr lang="ru-RU" sz="1200" dirty="0">
                        <a:latin typeface="Times New Roman"/>
                        <a:ea typeface="Times New Roman"/>
                        <a:cs typeface="Times New Roman"/>
                      </a:endParaRPr>
                    </a:p>
                    <a:p>
                      <a:pPr>
                        <a:spcBef>
                          <a:spcPts val="200"/>
                        </a:spcBef>
                        <a:spcAft>
                          <a:spcPts val="0"/>
                        </a:spcAft>
                      </a:pPr>
                      <a:r>
                        <a:rPr lang="ru-RU" sz="800" dirty="0">
                          <a:latin typeface="Times New Roman"/>
                          <a:ea typeface="Times New Roman"/>
                          <a:cs typeface="Times New Roman"/>
                        </a:rPr>
                        <a:t>Не забывайте указать вид транспорта.</a:t>
                      </a:r>
                      <a:endParaRPr lang="ru-RU" sz="1200" dirty="0">
                        <a:latin typeface="Times New Roman"/>
                        <a:ea typeface="Times New Roman"/>
                        <a:cs typeface="Times New Roman"/>
                      </a:endParaRPr>
                    </a:p>
                    <a:p>
                      <a:pPr>
                        <a:spcBef>
                          <a:spcPts val="200"/>
                        </a:spcBef>
                        <a:spcAft>
                          <a:spcPts val="0"/>
                        </a:spcAft>
                      </a:pPr>
                      <a:r>
                        <a:rPr lang="ru-RU" sz="800" dirty="0">
                          <a:latin typeface="Times New Roman"/>
                          <a:ea typeface="Times New Roman"/>
                          <a:cs typeface="Times New Roman"/>
                        </a:rPr>
                        <a:t>Отделяйте основную работу от дополнительной.</a:t>
                      </a:r>
                      <a:endParaRPr lang="ru-RU" sz="1200" dirty="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900"/>
                        </a:lnSpc>
                        <a:spcBef>
                          <a:spcPts val="200"/>
                        </a:spcBef>
                        <a:spcAft>
                          <a:spcPts val="0"/>
                        </a:spcAft>
                      </a:pPr>
                      <a:r>
                        <a:rPr lang="ru-RU" sz="800" dirty="0">
                          <a:latin typeface="Times New Roman"/>
                          <a:ea typeface="Times New Roman"/>
                          <a:cs typeface="Times New Roman"/>
                        </a:rPr>
                        <a:t>КОД вида</a:t>
                      </a:r>
                      <a:br>
                        <a:rPr lang="ru-RU" sz="800" dirty="0">
                          <a:latin typeface="Times New Roman"/>
                          <a:ea typeface="Times New Roman"/>
                          <a:cs typeface="Times New Roman"/>
                        </a:rPr>
                      </a:br>
                      <a:r>
                        <a:rPr lang="ru-RU" sz="800" dirty="0">
                          <a:latin typeface="Times New Roman"/>
                          <a:ea typeface="Times New Roman"/>
                          <a:cs typeface="Times New Roman"/>
                        </a:rPr>
                        <a:t>основной </a:t>
                      </a:r>
                      <a:r>
                        <a:rPr lang="ru-RU" sz="800" dirty="0" smtClean="0">
                          <a:latin typeface="Times New Roman"/>
                          <a:ea typeface="Times New Roman"/>
                          <a:cs typeface="Times New Roman"/>
                        </a:rPr>
                        <a:t>деятельности</a:t>
                      </a:r>
                      <a:endParaRPr lang="ru-RU" sz="1200" dirty="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346">
                <a:tc>
                  <a:txBody>
                    <a:bodyPr/>
                    <a:lstStyle/>
                    <a:p>
                      <a:pPr>
                        <a:spcBef>
                          <a:spcPts val="600"/>
                        </a:spcBef>
                        <a:spcAft>
                          <a:spcPts val="400"/>
                        </a:spcAft>
                      </a:pPr>
                      <a:r>
                        <a:rPr lang="ru-RU" sz="900" dirty="0">
                          <a:latin typeface="Times New Roman"/>
                          <a:ea typeface="Times New Roman"/>
                          <a:cs typeface="Times New Roman"/>
                        </a:rPr>
                        <a:t>1</a:t>
                      </a:r>
                      <a:r>
                        <a:rPr lang="en-US" sz="900" dirty="0">
                          <a:latin typeface="Times New Roman"/>
                          <a:ea typeface="Times New Roman"/>
                          <a:cs typeface="Times New Roman"/>
                        </a:rPr>
                        <a:t>6</a:t>
                      </a:r>
                      <a:r>
                        <a:rPr lang="ru-RU" sz="900" dirty="0">
                          <a:latin typeface="Times New Roman"/>
                          <a:ea typeface="Times New Roman"/>
                          <a:cs typeface="Times New Roman"/>
                        </a:rPr>
                        <a:t>.10-1</a:t>
                      </a:r>
                      <a:r>
                        <a:rPr lang="en-US" sz="900" dirty="0">
                          <a:latin typeface="Times New Roman"/>
                          <a:ea typeface="Times New Roman"/>
                          <a:cs typeface="Times New Roman"/>
                        </a:rPr>
                        <a:t>6</a:t>
                      </a:r>
                      <a:r>
                        <a:rPr lang="ru-RU" sz="900" dirty="0">
                          <a:latin typeface="Times New Roman"/>
                          <a:ea typeface="Times New Roman"/>
                          <a:cs typeface="Times New Roman"/>
                        </a:rPr>
                        <a:t>.20</a:t>
                      </a:r>
                      <a:endParaRPr lang="ru-RU" sz="1200" dirty="0">
                        <a:latin typeface="Times New Roman"/>
                        <a:ea typeface="Times New Roman"/>
                        <a:cs typeface="Times New Roman"/>
                      </a:endParaRPr>
                    </a:p>
                  </a:txBody>
                  <a:tcPr marL="18467" marR="184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0"/>
                        </a:spcAft>
                      </a:pPr>
                      <a:r>
                        <a:rPr lang="ru-RU" sz="1100" i="1" dirty="0" smtClean="0">
                          <a:latin typeface="Times New Roman"/>
                          <a:ea typeface="Times New Roman"/>
                          <a:cs typeface="Times New Roman"/>
                        </a:rPr>
                        <a:t>Шла пешком в магазин</a:t>
                      </a:r>
                      <a:endParaRPr lang="ru-RU" sz="1200" dirty="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200"/>
                        </a:spcAft>
                      </a:pPr>
                      <a:endParaRPr lang="ru-RU" sz="1200" dirty="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6864">
                <a:tc>
                  <a:txBody>
                    <a:bodyPr/>
                    <a:lstStyle/>
                    <a:p>
                      <a:pPr>
                        <a:spcBef>
                          <a:spcPts val="600"/>
                        </a:spcBef>
                        <a:spcAft>
                          <a:spcPts val="400"/>
                        </a:spcAft>
                      </a:pPr>
                      <a:r>
                        <a:rPr lang="ru-RU" sz="900">
                          <a:latin typeface="Times New Roman"/>
                          <a:ea typeface="Times New Roman"/>
                          <a:cs typeface="Times New Roman"/>
                        </a:rPr>
                        <a:t>1</a:t>
                      </a:r>
                      <a:r>
                        <a:rPr lang="en-US" sz="900">
                          <a:latin typeface="Times New Roman"/>
                          <a:ea typeface="Times New Roman"/>
                          <a:cs typeface="Times New Roman"/>
                        </a:rPr>
                        <a:t>6</a:t>
                      </a:r>
                      <a:r>
                        <a:rPr lang="ru-RU" sz="900">
                          <a:latin typeface="Times New Roman"/>
                          <a:ea typeface="Times New Roman"/>
                          <a:cs typeface="Times New Roman"/>
                        </a:rPr>
                        <a:t>.20-1</a:t>
                      </a:r>
                      <a:r>
                        <a:rPr lang="en-US" sz="900">
                          <a:latin typeface="Times New Roman"/>
                          <a:ea typeface="Times New Roman"/>
                          <a:cs typeface="Times New Roman"/>
                        </a:rPr>
                        <a:t>6</a:t>
                      </a:r>
                      <a:r>
                        <a:rPr lang="ru-RU" sz="900">
                          <a:latin typeface="Times New Roman"/>
                          <a:ea typeface="Times New Roman"/>
                          <a:cs typeface="Times New Roman"/>
                        </a:rPr>
                        <a:t>.30</a:t>
                      </a:r>
                      <a:endParaRPr lang="ru-RU" sz="1200">
                        <a:latin typeface="Times New Roman"/>
                        <a:ea typeface="Times New Roman"/>
                        <a:cs typeface="Times New Roman"/>
                      </a:endParaRPr>
                    </a:p>
                  </a:txBody>
                  <a:tcPr marL="18467" marR="184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100"/>
                        </a:spcAft>
                      </a:pPr>
                      <a:r>
                        <a:rPr lang="ru-RU" sz="1100" i="1" dirty="0" smtClean="0">
                          <a:latin typeface="Times New Roman"/>
                          <a:ea typeface="Times New Roman"/>
                          <a:cs typeface="Times New Roman"/>
                        </a:rPr>
                        <a:t>–</a:t>
                      </a:r>
                      <a:r>
                        <a:rPr lang="ru-RU" sz="1100" b="0" i="1" dirty="0" smtClean="0">
                          <a:solidFill>
                            <a:schemeClr val="tx1"/>
                          </a:solidFill>
                          <a:latin typeface="Times New Roman"/>
                          <a:ea typeface="Times New Roman"/>
                          <a:cs typeface="Times New Roman"/>
                        </a:rPr>
                        <a:t>"</a:t>
                      </a:r>
                      <a:r>
                        <a:rPr lang="en-US" sz="1100" b="0" i="1" dirty="0" smtClean="0">
                          <a:solidFill>
                            <a:schemeClr val="tx1"/>
                          </a:solidFill>
                          <a:latin typeface="Times New Roman"/>
                          <a:ea typeface="Times New Roman"/>
                          <a:cs typeface="Times New Roman"/>
                        </a:rPr>
                        <a:t>–</a:t>
                      </a:r>
                      <a:endParaRPr lang="ru-RU" sz="1200" b="0" dirty="0">
                        <a:solidFill>
                          <a:schemeClr val="tx1"/>
                        </a:solidFill>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200"/>
                        </a:spcAft>
                      </a:pPr>
                      <a:endParaRPr lang="ru-RU" sz="120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346">
                <a:tc>
                  <a:txBody>
                    <a:bodyPr/>
                    <a:lstStyle/>
                    <a:p>
                      <a:pPr>
                        <a:spcBef>
                          <a:spcPts val="600"/>
                        </a:spcBef>
                        <a:spcAft>
                          <a:spcPts val="400"/>
                        </a:spcAft>
                      </a:pPr>
                      <a:r>
                        <a:rPr lang="ru-RU" sz="900" dirty="0">
                          <a:latin typeface="Times New Roman"/>
                          <a:ea typeface="Times New Roman"/>
                          <a:cs typeface="Times New Roman"/>
                        </a:rPr>
                        <a:t>1</a:t>
                      </a:r>
                      <a:r>
                        <a:rPr lang="en-US" sz="900" dirty="0">
                          <a:latin typeface="Times New Roman"/>
                          <a:ea typeface="Times New Roman"/>
                          <a:cs typeface="Times New Roman"/>
                        </a:rPr>
                        <a:t>6</a:t>
                      </a:r>
                      <a:r>
                        <a:rPr lang="ru-RU" sz="900" dirty="0">
                          <a:latin typeface="Times New Roman"/>
                          <a:ea typeface="Times New Roman"/>
                          <a:cs typeface="Times New Roman"/>
                        </a:rPr>
                        <a:t>.40-1</a:t>
                      </a:r>
                      <a:r>
                        <a:rPr lang="en-US" sz="900" dirty="0">
                          <a:latin typeface="Times New Roman"/>
                          <a:ea typeface="Times New Roman"/>
                          <a:cs typeface="Times New Roman"/>
                        </a:rPr>
                        <a:t>6</a:t>
                      </a:r>
                      <a:r>
                        <a:rPr lang="ru-RU" sz="900" dirty="0">
                          <a:latin typeface="Times New Roman"/>
                          <a:ea typeface="Times New Roman"/>
                          <a:cs typeface="Times New Roman"/>
                        </a:rPr>
                        <a:t>.50</a:t>
                      </a:r>
                      <a:endParaRPr lang="ru-RU" sz="1200" dirty="0">
                        <a:latin typeface="Times New Roman"/>
                        <a:ea typeface="Times New Roman"/>
                        <a:cs typeface="Times New Roman"/>
                      </a:endParaRPr>
                    </a:p>
                  </a:txBody>
                  <a:tcPr marL="18467" marR="184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100"/>
                        </a:spcAft>
                      </a:pPr>
                      <a:r>
                        <a:rPr lang="ru-RU" sz="1100" i="1">
                          <a:latin typeface="Times New Roman"/>
                          <a:ea typeface="Times New Roman"/>
                          <a:cs typeface="Times New Roman"/>
                        </a:rPr>
                        <a:t>Покупала продукты</a:t>
                      </a:r>
                      <a:endParaRPr lang="ru-RU" sz="120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spcAft>
                          <a:spcPts val="200"/>
                        </a:spcAft>
                      </a:pPr>
                      <a:endParaRPr lang="ru-RU" sz="1200" dirty="0">
                        <a:latin typeface="Times New Roman"/>
                        <a:ea typeface="Times New Roman"/>
                        <a:cs typeface="Times New Roman"/>
                      </a:endParaRPr>
                    </a:p>
                  </a:txBody>
                  <a:tcPr marL="71229" marR="71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TextBox 8"/>
          <p:cNvSpPr txBox="1"/>
          <p:nvPr/>
        </p:nvSpPr>
        <p:spPr>
          <a:xfrm>
            <a:off x="327648" y="238472"/>
            <a:ext cx="426440" cy="338554"/>
          </a:xfrm>
          <a:prstGeom prst="rect">
            <a:avLst/>
          </a:prstGeom>
          <a:noFill/>
        </p:spPr>
        <p:txBody>
          <a:bodyPr wrap="square" rtlCol="0">
            <a:spAutoFit/>
          </a:bodyPr>
          <a:lstStyle/>
          <a:p>
            <a:r>
              <a:rPr lang="ru-RU" sz="1600" dirty="0" smtClean="0">
                <a:solidFill>
                  <a:schemeClr val="bg1"/>
                </a:solidFill>
                <a:latin typeface="Arial" panose="020B0604020202020204" pitchFamily="34" charset="0"/>
                <a:cs typeface="Arial" panose="020B0604020202020204" pitchFamily="34" charset="0"/>
              </a:rPr>
              <a:t>9</a:t>
            </a:r>
            <a:endParaRPr lang="ru-RU" sz="1600" dirty="0">
              <a:solidFill>
                <a:schemeClr val="bg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rosstat_roboto">
      <a:majorFont>
        <a:latin typeface="Roboto"/>
        <a:ea typeface=""/>
        <a:cs typeface=""/>
      </a:majorFont>
      <a:minorFont>
        <a:latin typeface="Roboto"/>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1495</TotalTime>
  <Words>2635</Words>
  <Application>Microsoft Office PowerPoint</Application>
  <PresentationFormat>Произвольный</PresentationFormat>
  <Paragraphs>301</Paragraphs>
  <Slides>29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1_Тема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В описании необходимо отразить такие характеристики вида деятельности, которые позволят установить, относится ли эта деятельность: </vt:lpstr>
      <vt:lpstr>При записи трудовой деятельности в описание включаются уточняющие отметки, отражающие отношение трудовой деятельности к оплачиваемой работе, к производству товаров для собственного конечного потребления или оказанию услуг на неоплачиваемой (или бесплатной) основе. </vt:lpstr>
      <vt:lpstr>Презентация PowerPoint</vt:lpstr>
      <vt:lpstr>Презентация PowerPoint</vt:lpstr>
      <vt:lpstr>Презентация PowerPoint</vt:lpstr>
      <vt:lpstr>Презентация PowerPoint</vt:lpstr>
      <vt:lpstr>Ниже изложен ряд требований по записи отдельных видов деятельности: </vt:lpstr>
      <vt:lpstr>Презентация PowerPoint</vt:lpstr>
      <vt:lpstr>К контекстуальным переменным относится информация, регистрируемая в графах Дневника: </vt:lpstr>
      <vt:lpstr>При ответе на вопрос «Где Вы были?» респондент напротив строки, в которой записан выполняемый им в тот или иной период времени основной вид деятельности, указывает: </vt:lpstr>
      <vt:lpstr>Пример заполнения строк при ответе на вопрос: «Где Вы были?» </vt:lpstr>
      <vt:lpstr>Презентация PowerPoint</vt:lpstr>
      <vt:lpstr>При ответе на вопрос «Вы были один (одна) или вместе с кем-то из знакомых Вам людей?» респондент делает отметку в одной или нескольких графах: </vt:lpstr>
      <vt:lpstr>Презентация PowerPoint</vt:lpstr>
      <vt:lpstr>После заполнения Дневника респондент должен ответить на контрольные вопросы, характеризующие в целом день заполнения Дневника. </vt:lpstr>
      <vt:lpstr>Респондент должен также еще раз проверить полноту и корректность заполнения Дневника, используя уточняющие вопросы. </vt:lpstr>
      <vt:lpstr>При сборе Дневников в домохозяйствах интервьюер обязан: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Artem Shibinov</dc:creator>
  <cp:lastModifiedBy>Кочетова Наталия Евгеньевна</cp:lastModifiedBy>
  <cp:revision>179</cp:revision>
  <dcterms:created xsi:type="dcterms:W3CDTF">2019-03-25T08:56:23Z</dcterms:created>
  <dcterms:modified xsi:type="dcterms:W3CDTF">2019-08-20T05:45:33Z</dcterms:modified>
</cp:coreProperties>
</file>